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legreya Black" panose="020B0604020202020204" charset="0"/>
      <p:bold r:id="rId27"/>
      <p:boldItalic r:id="rId28"/>
    </p:embeddedFont>
    <p:embeddedFont>
      <p:font typeface="Alegreya ExtraBold" panose="020B0604020202020204" charset="0"/>
      <p:bold r:id="rId29"/>
      <p:boldItalic r:id="rId30"/>
    </p:embeddedFont>
    <p:embeddedFont>
      <p:font typeface="Montserrat" panose="00000500000000000000" pitchFamily="2" charset="0"/>
      <p:regular r:id="rId31"/>
      <p:bold r:id="rId32"/>
      <p:italic r:id="rId33"/>
      <p:boldItalic r:id="rId34"/>
    </p:embeddedFont>
    <p:embeddedFont>
      <p:font typeface="Proxima Nova" panose="020B0604020202020204" charset="0"/>
      <p:regular r:id="rId35"/>
      <p:bold r:id="rId36"/>
      <p:italic r:id="rId37"/>
      <p:boldItalic r:id="rId38"/>
    </p:embeddedFont>
    <p:embeddedFont>
      <p:font typeface="Raleway" pitchFamily="2" charset="0"/>
      <p:regular r:id="rId39"/>
      <p:bold r:id="rId40"/>
      <p:italic r:id="rId41"/>
      <p:boldItalic r:id="rId42"/>
    </p:embeddedFont>
    <p:embeddedFont>
      <p:font typeface="Source Sans Pro" panose="020B0503030403020204" pitchFamily="3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4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3c5491ce9e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3c5491ce9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3c5491ce9e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3c5491ce9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c4a8d47e0_0_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c4a8d47e0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f23d9c8490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f23d9c849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3c5491ce9e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3c5491ce9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920cffef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920cffef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c4a8d47e0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8c4a8d47e0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2ed5012be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2ed5012be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28ea86d43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28ea86d43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8c4a8d47e0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8c4a8d47e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8c4a8d47e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8c4a8d47e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8c4a8d47e0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8c4a8d47e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8c4a8d47e0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8c4a8d47e0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8c4a8d47e0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8c4a8d47e0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8c4a8d47e0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8c4a8d47e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4dc3d3829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4dc3d3829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3c5491ce9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3c5491ce9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8c4a8d47e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8c4a8d47e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8c4a8d47e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8c4a8d47e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3c5491ce9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3c5491ce9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c5491ce9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c5491ce9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8c4a8d47e0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8c4a8d47e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28194036b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28194036b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100"/>
              <a:buFont typeface="Montserrat"/>
              <a:buNone/>
              <a:defRPr sz="4100">
                <a:latin typeface="Montserrat"/>
                <a:ea typeface="Montserrat"/>
                <a:cs typeface="Montserrat"/>
                <a:sym typeface="Montserra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Font typeface="Calibri"/>
              <a:buNone/>
              <a:defRPr sz="2400">
                <a:latin typeface="Calibri"/>
                <a:ea typeface="Calibri"/>
                <a:cs typeface="Calibri"/>
                <a:sym typeface="Calibri"/>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2735963" y="4296813"/>
            <a:ext cx="3895725" cy="600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3" name="Google Shape;53;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4" name="Google Shape;54;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Montserrat"/>
              <a:buNone/>
              <a:defRPr>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Clr>
                <a:srgbClr val="434343"/>
              </a:buClr>
              <a:buSzPts val="2400"/>
              <a:buFont typeface="Calibri"/>
              <a:buChar char="●"/>
              <a:defRPr sz="2400">
                <a:solidFill>
                  <a:srgbClr val="434343"/>
                </a:solidFill>
                <a:latin typeface="Calibri"/>
                <a:ea typeface="Calibri"/>
                <a:cs typeface="Calibri"/>
                <a:sym typeface="Calibri"/>
              </a:defRPr>
            </a:lvl1pPr>
            <a:lvl2pPr marL="914400" lvl="1" indent="-342900">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2pPr>
            <a:lvl3pPr marL="1371600" lvl="2" indent="-3175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spcBef>
                <a:spcPts val="0"/>
              </a:spcBef>
              <a:spcAft>
                <a:spcPts val="0"/>
              </a:spcAft>
              <a:buSzPts val="1400"/>
              <a:buFont typeface="Calibri"/>
              <a:buChar char="●"/>
              <a:defRPr>
                <a:latin typeface="Calibri"/>
                <a:ea typeface="Calibri"/>
                <a:cs typeface="Calibri"/>
                <a:sym typeface="Calibri"/>
              </a:defRPr>
            </a:lvl4pPr>
            <a:lvl5pPr marL="2286000" lvl="4" indent="-317500">
              <a:spcBef>
                <a:spcPts val="0"/>
              </a:spcBef>
              <a:spcAft>
                <a:spcPts val="0"/>
              </a:spcAft>
              <a:buSzPts val="1400"/>
              <a:buFont typeface="Calibri"/>
              <a:buChar char="○"/>
              <a:defRPr>
                <a:latin typeface="Calibri"/>
                <a:ea typeface="Calibri"/>
                <a:cs typeface="Calibri"/>
                <a:sym typeface="Calibri"/>
              </a:defRPr>
            </a:lvl5pPr>
            <a:lvl6pPr marL="2743200" lvl="5" indent="-317500">
              <a:spcBef>
                <a:spcPts val="0"/>
              </a:spcBef>
              <a:spcAft>
                <a:spcPts val="0"/>
              </a:spcAft>
              <a:buSzPts val="1400"/>
              <a:buFont typeface="Calibri"/>
              <a:buChar char="■"/>
              <a:defRPr>
                <a:latin typeface="Calibri"/>
                <a:ea typeface="Calibri"/>
                <a:cs typeface="Calibri"/>
                <a:sym typeface="Calibri"/>
              </a:defRPr>
            </a:lvl6pPr>
            <a:lvl7pPr marL="3200400" lvl="6" indent="-317500">
              <a:spcBef>
                <a:spcPts val="0"/>
              </a:spcBef>
              <a:spcAft>
                <a:spcPts val="0"/>
              </a:spcAft>
              <a:buSzPts val="1400"/>
              <a:buFont typeface="Calibri"/>
              <a:buChar char="●"/>
              <a:defRPr>
                <a:latin typeface="Calibri"/>
                <a:ea typeface="Calibri"/>
                <a:cs typeface="Calibri"/>
                <a:sym typeface="Calibri"/>
              </a:defRPr>
            </a:lvl7pPr>
            <a:lvl8pPr marL="3657600" lvl="7" indent="-317500">
              <a:spcBef>
                <a:spcPts val="0"/>
              </a:spcBef>
              <a:spcAft>
                <a:spcPts val="0"/>
              </a:spcAft>
              <a:buSzPts val="1400"/>
              <a:buFont typeface="Calibri"/>
              <a:buChar char="○"/>
              <a:defRPr>
                <a:latin typeface="Calibri"/>
                <a:ea typeface="Calibri"/>
                <a:cs typeface="Calibri"/>
                <a:sym typeface="Calibri"/>
              </a:defRPr>
            </a:lvl8pPr>
            <a:lvl9pPr marL="4114800" lvl="8" indent="-317500">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6835869" y="4737994"/>
            <a:ext cx="1915808" cy="295100"/>
          </a:xfrm>
          <a:prstGeom prst="rect">
            <a:avLst/>
          </a:prstGeom>
          <a:noFill/>
          <a:ln>
            <a:noFill/>
          </a:ln>
        </p:spPr>
      </p:pic>
      <p:pic>
        <p:nvPicPr>
          <p:cNvPr id="24" name="Google Shape;24;p4"/>
          <p:cNvPicPr preferRelativeResize="0"/>
          <p:nvPr/>
        </p:nvPicPr>
        <p:blipFill>
          <a:blip r:embed="rId3">
            <a:alphaModFix/>
          </a:blip>
          <a:stretch>
            <a:fillRect/>
          </a:stretch>
        </p:blipFill>
        <p:spPr>
          <a:xfrm>
            <a:off x="104349" y="4661566"/>
            <a:ext cx="548700" cy="4354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9" name="Google Shape;39;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4" name="Google Shape;44;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6" name="Google Shape;46;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9" name="Google Shape;4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3">
            <a:alphaModFix/>
          </a:blip>
          <a:srcRect l="5782" r="4571" b="15654"/>
          <a:stretch/>
        </p:blipFill>
        <p:spPr>
          <a:xfrm>
            <a:off x="101700" y="1130875"/>
            <a:ext cx="2127917" cy="1468350"/>
          </a:xfrm>
          <a:prstGeom prst="rect">
            <a:avLst/>
          </a:prstGeom>
          <a:noFill/>
          <a:ln>
            <a:noFill/>
          </a:ln>
        </p:spPr>
      </p:pic>
      <p:sp>
        <p:nvSpPr>
          <p:cNvPr id="62" name="Google Shape;62;p13"/>
          <p:cNvSpPr txBox="1">
            <a:spLocks noGrp="1"/>
          </p:cNvSpPr>
          <p:nvPr>
            <p:ph type="ctrTitle"/>
          </p:nvPr>
        </p:nvSpPr>
        <p:spPr>
          <a:xfrm>
            <a:off x="2103300" y="264475"/>
            <a:ext cx="6566400" cy="16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CodeX Unit 1 Remix </a:t>
            </a:r>
            <a:endParaRPr/>
          </a:p>
        </p:txBody>
      </p:sp>
      <p:sp>
        <p:nvSpPr>
          <p:cNvPr id="63" name="Google Shape;63;p13"/>
          <p:cNvSpPr txBox="1">
            <a:spLocks noGrp="1"/>
          </p:cNvSpPr>
          <p:nvPr>
            <p:ph type="subTitle" idx="1"/>
          </p:nvPr>
        </p:nvSpPr>
        <p:spPr>
          <a:xfrm>
            <a:off x="2103450" y="1865125"/>
            <a:ext cx="6566400" cy="73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9900FF"/>
                </a:solidFill>
                <a:latin typeface="Proxima Nova"/>
                <a:ea typeface="Proxima Nova"/>
                <a:cs typeface="Proxima Nova"/>
                <a:sym typeface="Proxima Nova"/>
              </a:rPr>
              <a:t>Create your own project based on Missions 3-5</a:t>
            </a:r>
            <a:endParaRPr>
              <a:solidFill>
                <a:srgbClr val="9900FF"/>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24" name="Google Shape;124;p22"/>
          <p:cNvSpPr txBox="1"/>
          <p:nvPr/>
        </p:nvSpPr>
        <p:spPr>
          <a:xfrm>
            <a:off x="328775" y="1158025"/>
            <a:ext cx="8296800" cy="333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Proxima Nova"/>
                <a:ea typeface="Proxima Nova"/>
                <a:cs typeface="Proxima Nova"/>
                <a:sym typeface="Proxima Nova"/>
              </a:rPr>
              <a:t>Mission 4 Remix Ideas</a:t>
            </a:r>
            <a:endParaRPr sz="2400" b="1">
              <a:solidFill>
                <a:srgbClr val="0000FF"/>
              </a:solidFill>
              <a:latin typeface="Proxima Nova"/>
              <a:ea typeface="Proxima Nova"/>
              <a:cs typeface="Proxima Nova"/>
              <a:sym typeface="Proxima Nova"/>
            </a:endParaRPr>
          </a:p>
          <a:p>
            <a:pPr marL="457200" lvl="0" indent="-342900" algn="l" rtl="0">
              <a:spcBef>
                <a:spcPts val="120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MILD</a:t>
            </a:r>
            <a:r>
              <a:rPr lang="en" sz="1800">
                <a:solidFill>
                  <a:schemeClr val="dk2"/>
                </a:solidFill>
                <a:latin typeface="Proxima Nova"/>
                <a:ea typeface="Proxima Nova"/>
                <a:cs typeface="Proxima Nova"/>
                <a:sym typeface="Proxima Nova"/>
              </a:rPr>
              <a:t>: Add images to the code. When a pixel turns green, display an image like a happy face. Then the pixel turns red, display a different image.</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MEDIUM</a:t>
            </a:r>
            <a:r>
              <a:rPr lang="en" sz="1800">
                <a:solidFill>
                  <a:schemeClr val="dk2"/>
                </a:solidFill>
                <a:latin typeface="Proxima Nova"/>
                <a:ea typeface="Proxima Nova"/>
                <a:cs typeface="Proxima Nova"/>
                <a:sym typeface="Proxima Nova"/>
              </a:rPr>
              <a:t>: Use images instead of printed instructions. There are arrow images available. Display an arrow and check for the correct button. For example, the north arrow points up and can be used for BTN_U.</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SPICY</a:t>
            </a:r>
            <a:r>
              <a:rPr lang="en" sz="1800">
                <a:solidFill>
                  <a:schemeClr val="dk2"/>
                </a:solidFill>
                <a:latin typeface="Proxima Nova"/>
                <a:ea typeface="Proxima Nova"/>
                <a:cs typeface="Proxima Nova"/>
                <a:sym typeface="Proxima Nova"/>
              </a:rPr>
              <a:t>: Use a color of pixel to indicate which button to press. For example, if a pixel turns RED, press BTN_U. If a pixel turns BLUE, press BTN_D. And so forth. You can use six colors and all six buttons. Display an image (like a sad face) if they are incorrect. You may want to include a set of print statements at the beginning as instructions that tell the button and color combination.</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Think of your own creative project with buttons, pixels and images.</a:t>
            </a: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22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30" name="Google Shape;130;p23"/>
          <p:cNvSpPr txBox="1"/>
          <p:nvPr/>
        </p:nvSpPr>
        <p:spPr>
          <a:xfrm>
            <a:off x="328775" y="1158025"/>
            <a:ext cx="8296800" cy="333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Proxima Nova"/>
                <a:ea typeface="Proxima Nova"/>
                <a:cs typeface="Proxima Nova"/>
                <a:sym typeface="Proxima Nova"/>
              </a:rPr>
              <a:t>Mission 5 Remix Ideas</a:t>
            </a:r>
            <a:endParaRPr sz="2400" b="1">
              <a:solidFill>
                <a:srgbClr val="0000FF"/>
              </a:solidFill>
              <a:latin typeface="Proxima Nova"/>
              <a:ea typeface="Proxima Nova"/>
              <a:cs typeface="Proxima Nova"/>
              <a:sym typeface="Proxima Nova"/>
            </a:endParaRPr>
          </a:p>
          <a:p>
            <a:pPr marL="457200" lvl="0" indent="-342900" algn="l" rtl="0">
              <a:spcBef>
                <a:spcPts val="120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Create a string variable for the audio file and use it in your code</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Program several buttons to play music</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Before the music plays, add one or more of these:</a:t>
            </a:r>
            <a:endParaRPr sz="1800">
              <a:solidFill>
                <a:schemeClr val="dk2"/>
              </a:solidFill>
              <a:latin typeface="Proxima Nova"/>
              <a:ea typeface="Proxima Nova"/>
              <a:cs typeface="Proxima Nova"/>
              <a:sym typeface="Proxima Nova"/>
            </a:endParaRPr>
          </a:p>
          <a:p>
            <a:pPr marL="914400" lvl="1" indent="-342900" algn="l" rtl="0">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Turn on the color of the pixels</a:t>
            </a:r>
            <a:endParaRPr sz="1800">
              <a:solidFill>
                <a:schemeClr val="dk2"/>
              </a:solidFill>
              <a:latin typeface="Proxima Nova"/>
              <a:ea typeface="Proxima Nova"/>
              <a:cs typeface="Proxima Nova"/>
              <a:sym typeface="Proxima Nova"/>
            </a:endParaRPr>
          </a:p>
          <a:p>
            <a:pPr marL="914400" lvl="1" indent="-342900" algn="l" rtl="0">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Display an image</a:t>
            </a:r>
            <a:endParaRPr sz="1800">
              <a:solidFill>
                <a:schemeClr val="dk2"/>
              </a:solidFill>
              <a:latin typeface="Proxima Nova"/>
              <a:ea typeface="Proxima Nova"/>
              <a:cs typeface="Proxima Nova"/>
              <a:sym typeface="Proxima Nova"/>
            </a:endParaRPr>
          </a:p>
          <a:p>
            <a:pPr marL="914400" lvl="1" indent="-342900" algn="l" rtl="0">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Fill the screen with a color</a:t>
            </a: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22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36" name="Google Shape;136;p24"/>
          <p:cNvSpPr txBox="1"/>
          <p:nvPr/>
        </p:nvSpPr>
        <p:spPr>
          <a:xfrm>
            <a:off x="624450" y="1158025"/>
            <a:ext cx="8001000" cy="333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a:t>
            </a:r>
            <a:r>
              <a:rPr lang="en" sz="2400" b="1">
                <a:solidFill>
                  <a:srgbClr val="0000FF"/>
                </a:solidFill>
                <a:latin typeface="Proxima Nova"/>
                <a:ea typeface="Proxima Nova"/>
                <a:cs typeface="Proxima Nova"/>
                <a:sym typeface="Proxima Nova"/>
              </a:rPr>
              <a:t> Mild</a:t>
            </a:r>
            <a:endParaRPr sz="2400" b="1">
              <a:solidFill>
                <a:srgbClr val="0000FF"/>
              </a:solidFill>
              <a:latin typeface="Proxima Nova"/>
              <a:ea typeface="Proxima Nova"/>
              <a:cs typeface="Proxima Nova"/>
              <a:sym typeface="Proxima Nova"/>
            </a:endParaRPr>
          </a:p>
          <a:p>
            <a:pPr marL="0" lvl="0" indent="0" algn="l" rtl="0">
              <a:spcBef>
                <a:spcPts val="1200"/>
              </a:spcBef>
              <a:spcAft>
                <a:spcPts val="0"/>
              </a:spcAft>
              <a:buNone/>
            </a:pPr>
            <a:r>
              <a:rPr lang="en" sz="1800">
                <a:solidFill>
                  <a:schemeClr val="dk2"/>
                </a:solidFill>
                <a:latin typeface="Proxima Nova"/>
                <a:ea typeface="Proxima Nova"/>
                <a:cs typeface="Proxima Nova"/>
                <a:sym typeface="Proxima Nova"/>
              </a:rPr>
              <a:t>Create a game like “Display” but use a audio prompt for which button to press. Or use an the audio “yes” and “no” to indicate if the user is correct. </a:t>
            </a: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r>
              <a:rPr lang="en" sz="2400" b="1">
                <a:solidFill>
                  <a:srgbClr val="0000FF"/>
                </a:solidFill>
                <a:latin typeface="Proxima Nova"/>
                <a:ea typeface="Proxima Nova"/>
                <a:cs typeface="Proxima Nova"/>
                <a:sym typeface="Proxima Nova"/>
              </a:rPr>
              <a:t>        Medium</a:t>
            </a:r>
            <a:endParaRPr sz="2400" b="1">
              <a:solidFill>
                <a:srgbClr val="0000FF"/>
              </a:solidFill>
              <a:latin typeface="Proxima Nova"/>
              <a:ea typeface="Proxima Nova"/>
              <a:cs typeface="Proxima Nova"/>
              <a:sym typeface="Proxima Nova"/>
            </a:endParaRPr>
          </a:p>
          <a:p>
            <a:pPr marL="0" lvl="0" indent="0" algn="l" rtl="0">
              <a:spcBef>
                <a:spcPts val="1200"/>
              </a:spcBef>
              <a:spcAft>
                <a:spcPts val="0"/>
              </a:spcAft>
              <a:buNone/>
            </a:pPr>
            <a:r>
              <a:rPr lang="en" sz="1800">
                <a:solidFill>
                  <a:schemeClr val="dk2"/>
                </a:solidFill>
                <a:latin typeface="Proxima Nova"/>
                <a:ea typeface="Proxima Nova"/>
                <a:cs typeface="Proxima Nova"/>
                <a:sym typeface="Proxima Nova"/>
              </a:rPr>
              <a:t>Program each button to do a different task. For example, BTN-A could light pixels and display an image. BTN_B could display an image and play audio. BTN_U could cause pixels to blink random colors, and so forth.</a:t>
            </a:r>
            <a:endParaRPr sz="18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37" name="Google Shape;137;p24"/>
          <p:cNvPicPr preferRelativeResize="0"/>
          <p:nvPr/>
        </p:nvPicPr>
        <p:blipFill>
          <a:blip r:embed="rId3">
            <a:alphaModFix/>
          </a:blip>
          <a:stretch>
            <a:fillRect/>
          </a:stretch>
        </p:blipFill>
        <p:spPr>
          <a:xfrm flipH="1">
            <a:off x="756575" y="1053300"/>
            <a:ext cx="226100" cy="785074"/>
          </a:xfrm>
          <a:prstGeom prst="rect">
            <a:avLst/>
          </a:prstGeom>
          <a:noFill/>
          <a:ln>
            <a:noFill/>
          </a:ln>
        </p:spPr>
      </p:pic>
      <p:pic>
        <p:nvPicPr>
          <p:cNvPr id="138" name="Google Shape;138;p24"/>
          <p:cNvPicPr preferRelativeResize="0"/>
          <p:nvPr/>
        </p:nvPicPr>
        <p:blipFill>
          <a:blip r:embed="rId3">
            <a:alphaModFix/>
          </a:blip>
          <a:stretch>
            <a:fillRect/>
          </a:stretch>
        </p:blipFill>
        <p:spPr>
          <a:xfrm flipH="1">
            <a:off x="756575" y="2448337"/>
            <a:ext cx="226100" cy="785074"/>
          </a:xfrm>
          <a:prstGeom prst="rect">
            <a:avLst/>
          </a:prstGeom>
          <a:noFill/>
          <a:ln>
            <a:noFill/>
          </a:ln>
        </p:spPr>
      </p:pic>
      <p:pic>
        <p:nvPicPr>
          <p:cNvPr id="139" name="Google Shape;139;p24"/>
          <p:cNvPicPr preferRelativeResize="0"/>
          <p:nvPr/>
        </p:nvPicPr>
        <p:blipFill>
          <a:blip r:embed="rId3">
            <a:alphaModFix/>
          </a:blip>
          <a:stretch>
            <a:fillRect/>
          </a:stretch>
        </p:blipFill>
        <p:spPr>
          <a:xfrm flipH="1">
            <a:off x="1055600" y="2448337"/>
            <a:ext cx="226100" cy="7850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body" idx="1"/>
          </p:nvPr>
        </p:nvSpPr>
        <p:spPr>
          <a:xfrm>
            <a:off x="317075" y="0"/>
            <a:ext cx="5826000" cy="1392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45" name="Google Shape;145;p25"/>
          <p:cNvSpPr txBox="1"/>
          <p:nvPr/>
        </p:nvSpPr>
        <p:spPr>
          <a:xfrm>
            <a:off x="413300" y="1035650"/>
            <a:ext cx="8554200" cy="334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a:t>
            </a:r>
            <a:r>
              <a:rPr lang="en" sz="2400" b="1">
                <a:solidFill>
                  <a:srgbClr val="0000FF"/>
                </a:solidFill>
                <a:latin typeface="Proxima Nova"/>
                <a:ea typeface="Proxima Nova"/>
                <a:cs typeface="Proxima Nova"/>
                <a:sym typeface="Proxima Nova"/>
              </a:rPr>
              <a:t>Medium</a:t>
            </a:r>
            <a:endParaRPr sz="2400" b="1">
              <a:solidFill>
                <a:srgbClr val="0000FF"/>
              </a:solidFill>
              <a:latin typeface="Proxima Nova"/>
              <a:ea typeface="Proxima Nova"/>
              <a:cs typeface="Proxima Nova"/>
              <a:sym typeface="Proxima Nova"/>
            </a:endParaRPr>
          </a:p>
          <a:p>
            <a:pPr marL="0" lvl="0" indent="0" algn="l" rtl="0">
              <a:spcBef>
                <a:spcPts val="1200"/>
              </a:spcBef>
              <a:spcAft>
                <a:spcPts val="0"/>
              </a:spcAft>
              <a:buNone/>
            </a:pPr>
            <a:r>
              <a:rPr lang="en" sz="1800">
                <a:solidFill>
                  <a:schemeClr val="dk2"/>
                </a:solidFill>
                <a:latin typeface="Proxima Nova"/>
                <a:ea typeface="Proxima Nova"/>
                <a:cs typeface="Proxima Nova"/>
                <a:sym typeface="Proxima Nova"/>
              </a:rPr>
              <a:t>Create turn signals for a bicycle. Press BTN_L to turn left and BTN_R to turn right. Blink the pixels to indicate the turn, and use an audio file to say the direction you are turning.</a:t>
            </a: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r>
              <a:rPr lang="en" sz="2400" b="1">
                <a:solidFill>
                  <a:srgbClr val="0000FF"/>
                </a:solidFill>
                <a:latin typeface="Proxima Nova"/>
                <a:ea typeface="Proxima Nova"/>
                <a:cs typeface="Proxima Nova"/>
                <a:sym typeface="Proxima Nova"/>
              </a:rPr>
              <a:t>      Spicy</a:t>
            </a:r>
            <a:endParaRPr sz="2400" b="1">
              <a:solidFill>
                <a:srgbClr val="0000FF"/>
              </a:solidFill>
              <a:latin typeface="Proxima Nova"/>
              <a:ea typeface="Proxima Nova"/>
              <a:cs typeface="Proxima Nova"/>
              <a:sym typeface="Proxima Nova"/>
            </a:endParaRPr>
          </a:p>
          <a:p>
            <a:pPr marL="0" lvl="0" indent="0" algn="l" rtl="0">
              <a:spcBef>
                <a:spcPts val="1200"/>
              </a:spcBef>
              <a:spcAft>
                <a:spcPts val="0"/>
              </a:spcAft>
              <a:buNone/>
            </a:pPr>
            <a:r>
              <a:rPr lang="en" sz="1800">
                <a:solidFill>
                  <a:schemeClr val="dk2"/>
                </a:solidFill>
                <a:latin typeface="Proxima Nova"/>
                <a:ea typeface="Proxima Nova"/>
                <a:cs typeface="Proxima Nova"/>
                <a:sym typeface="Proxima Nova"/>
              </a:rPr>
              <a:t>Combine the two mild remixes into one program – audio prompt for the button and audio file for correct or wrong. Also, add print statements at the beginning for an intro and a print statement at the end.</a:t>
            </a:r>
            <a:endParaRPr sz="1800" b="1">
              <a:solidFill>
                <a:srgbClr val="0000FF"/>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46" name="Google Shape;146;p25"/>
          <p:cNvPicPr preferRelativeResize="0"/>
          <p:nvPr/>
        </p:nvPicPr>
        <p:blipFill>
          <a:blip r:embed="rId3">
            <a:alphaModFix/>
          </a:blip>
          <a:stretch>
            <a:fillRect/>
          </a:stretch>
        </p:blipFill>
        <p:spPr>
          <a:xfrm flipH="1">
            <a:off x="413300" y="947700"/>
            <a:ext cx="226100" cy="785074"/>
          </a:xfrm>
          <a:prstGeom prst="rect">
            <a:avLst/>
          </a:prstGeom>
          <a:noFill/>
          <a:ln>
            <a:noFill/>
          </a:ln>
        </p:spPr>
      </p:pic>
      <p:pic>
        <p:nvPicPr>
          <p:cNvPr id="147" name="Google Shape;147;p25"/>
          <p:cNvPicPr preferRelativeResize="0"/>
          <p:nvPr/>
        </p:nvPicPr>
        <p:blipFill>
          <a:blip r:embed="rId3">
            <a:alphaModFix/>
          </a:blip>
          <a:stretch>
            <a:fillRect/>
          </a:stretch>
        </p:blipFill>
        <p:spPr>
          <a:xfrm flipH="1">
            <a:off x="249375" y="947700"/>
            <a:ext cx="226100" cy="785074"/>
          </a:xfrm>
          <a:prstGeom prst="rect">
            <a:avLst/>
          </a:prstGeom>
          <a:noFill/>
          <a:ln>
            <a:noFill/>
          </a:ln>
        </p:spPr>
      </p:pic>
      <p:pic>
        <p:nvPicPr>
          <p:cNvPr id="148" name="Google Shape;148;p25"/>
          <p:cNvPicPr preferRelativeResize="0"/>
          <p:nvPr/>
        </p:nvPicPr>
        <p:blipFill>
          <a:blip r:embed="rId3">
            <a:alphaModFix/>
          </a:blip>
          <a:stretch>
            <a:fillRect/>
          </a:stretch>
        </p:blipFill>
        <p:spPr>
          <a:xfrm flipH="1">
            <a:off x="404800" y="2623850"/>
            <a:ext cx="226100" cy="785074"/>
          </a:xfrm>
          <a:prstGeom prst="rect">
            <a:avLst/>
          </a:prstGeom>
          <a:noFill/>
          <a:ln>
            <a:noFill/>
          </a:ln>
        </p:spPr>
      </p:pic>
      <p:pic>
        <p:nvPicPr>
          <p:cNvPr id="149" name="Google Shape;149;p25"/>
          <p:cNvPicPr preferRelativeResize="0"/>
          <p:nvPr/>
        </p:nvPicPr>
        <p:blipFill>
          <a:blip r:embed="rId3">
            <a:alphaModFix/>
          </a:blip>
          <a:stretch>
            <a:fillRect/>
          </a:stretch>
        </p:blipFill>
        <p:spPr>
          <a:xfrm flipH="1">
            <a:off x="626550" y="2623850"/>
            <a:ext cx="226100" cy="785074"/>
          </a:xfrm>
          <a:prstGeom prst="rect">
            <a:avLst/>
          </a:prstGeom>
          <a:noFill/>
          <a:ln>
            <a:noFill/>
          </a:ln>
        </p:spPr>
      </p:pic>
      <p:pic>
        <p:nvPicPr>
          <p:cNvPr id="150" name="Google Shape;150;p25"/>
          <p:cNvPicPr preferRelativeResize="0"/>
          <p:nvPr/>
        </p:nvPicPr>
        <p:blipFill>
          <a:blip r:embed="rId3">
            <a:alphaModFix/>
          </a:blip>
          <a:stretch>
            <a:fillRect/>
          </a:stretch>
        </p:blipFill>
        <p:spPr>
          <a:xfrm flipH="1">
            <a:off x="240875" y="2623850"/>
            <a:ext cx="226100" cy="785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body" idx="1"/>
          </p:nvPr>
        </p:nvSpPr>
        <p:spPr>
          <a:xfrm>
            <a:off x="317075" y="0"/>
            <a:ext cx="5826000" cy="1392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56" name="Google Shape;156;p26"/>
          <p:cNvSpPr txBox="1"/>
          <p:nvPr/>
        </p:nvSpPr>
        <p:spPr>
          <a:xfrm>
            <a:off x="413300" y="1035650"/>
            <a:ext cx="8554200" cy="334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2400" b="1">
                <a:solidFill>
                  <a:srgbClr val="0000FF"/>
                </a:solidFill>
                <a:latin typeface="Proxima Nova"/>
                <a:ea typeface="Proxima Nova"/>
                <a:cs typeface="Proxima Nova"/>
                <a:sym typeface="Proxima Nova"/>
              </a:rPr>
              <a:t>      Spicy</a:t>
            </a:r>
            <a:endParaRPr sz="2400" b="1">
              <a:solidFill>
                <a:srgbClr val="0000FF"/>
              </a:solidFill>
              <a:latin typeface="Proxima Nova"/>
              <a:ea typeface="Proxima Nova"/>
              <a:cs typeface="Proxima Nova"/>
              <a:sym typeface="Proxima Nova"/>
            </a:endParaRPr>
          </a:p>
          <a:p>
            <a:pPr marL="0" lvl="0" indent="0" algn="l" rtl="0">
              <a:spcBef>
                <a:spcPts val="1200"/>
              </a:spcBef>
              <a:spcAft>
                <a:spcPts val="0"/>
              </a:spcAft>
              <a:buNone/>
            </a:pPr>
            <a:r>
              <a:rPr lang="en" sz="1800">
                <a:solidFill>
                  <a:schemeClr val="dk2"/>
                </a:solidFill>
                <a:latin typeface="Proxima Nova"/>
                <a:ea typeface="Proxima Nova"/>
                <a:cs typeface="Proxima Nova"/>
                <a:sym typeface="Proxima Nova"/>
              </a:rPr>
              <a:t>Program at the buttons to display a short poem or nursery rhyme and play an audio file.</a:t>
            </a: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r>
              <a:rPr lang="en" sz="1800" b="1">
                <a:solidFill>
                  <a:srgbClr val="0000FF"/>
                </a:solidFill>
                <a:latin typeface="Proxima Nova"/>
                <a:ea typeface="Proxima Nova"/>
                <a:cs typeface="Proxima Nova"/>
                <a:sym typeface="Proxima Nova"/>
              </a:rPr>
              <a:t>EXTENSION:</a:t>
            </a:r>
            <a:endParaRPr sz="1800" b="1">
              <a:solidFill>
                <a:srgbClr val="0000FF"/>
              </a:solidFill>
              <a:latin typeface="Proxima Nova"/>
              <a:ea typeface="Proxima Nova"/>
              <a:cs typeface="Proxima Nova"/>
              <a:sym typeface="Proxima Nova"/>
            </a:endParaRPr>
          </a:p>
          <a:p>
            <a:pPr marL="0" lvl="0" indent="0" algn="l" rtl="0">
              <a:spcBef>
                <a:spcPts val="0"/>
              </a:spcBef>
              <a:spcAft>
                <a:spcPts val="0"/>
              </a:spcAft>
              <a:buNone/>
            </a:pPr>
            <a:r>
              <a:rPr lang="en" sz="1800">
                <a:solidFill>
                  <a:schemeClr val="dk2"/>
                </a:solidFill>
                <a:latin typeface="Proxima Nova"/>
                <a:ea typeface="Proxima Nova"/>
                <a:cs typeface="Proxima Nova"/>
                <a:sym typeface="Proxima Nova"/>
              </a:rPr>
              <a:t>Use a while True: loop to repeat the code so you </a:t>
            </a:r>
            <a:br>
              <a:rPr lang="en" sz="1800">
                <a:solidFill>
                  <a:schemeClr val="dk2"/>
                </a:solidFill>
                <a:latin typeface="Proxima Nova"/>
                <a:ea typeface="Proxima Nova"/>
                <a:cs typeface="Proxima Nova"/>
                <a:sym typeface="Proxima Nova"/>
              </a:rPr>
            </a:br>
            <a:r>
              <a:rPr lang="en" sz="1800">
                <a:solidFill>
                  <a:schemeClr val="dk2"/>
                </a:solidFill>
                <a:latin typeface="Proxima Nova"/>
                <a:ea typeface="Proxima Nova"/>
                <a:cs typeface="Proxima Nova"/>
                <a:sym typeface="Proxima Nova"/>
              </a:rPr>
              <a:t>don’t have to start the program over every time. </a:t>
            </a:r>
            <a:br>
              <a:rPr lang="en" sz="1800">
                <a:solidFill>
                  <a:schemeClr val="dk2"/>
                </a:solidFill>
                <a:latin typeface="Proxima Nova"/>
                <a:ea typeface="Proxima Nova"/>
                <a:cs typeface="Proxima Nova"/>
                <a:sym typeface="Proxima Nova"/>
              </a:rPr>
            </a:br>
            <a:r>
              <a:rPr lang="en" sz="1800">
                <a:solidFill>
                  <a:schemeClr val="dk2"/>
                </a:solidFill>
                <a:latin typeface="Proxima Nova"/>
                <a:ea typeface="Proxima Nova"/>
                <a:cs typeface="Proxima Nova"/>
                <a:sym typeface="Proxima Nova"/>
              </a:rPr>
              <a:t>You will learn more about this in Mission 6.</a:t>
            </a: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18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57" name="Google Shape;157;p26"/>
          <p:cNvPicPr preferRelativeResize="0"/>
          <p:nvPr/>
        </p:nvPicPr>
        <p:blipFill>
          <a:blip r:embed="rId3">
            <a:alphaModFix/>
          </a:blip>
          <a:stretch>
            <a:fillRect/>
          </a:stretch>
        </p:blipFill>
        <p:spPr>
          <a:xfrm flipH="1">
            <a:off x="404800" y="947450"/>
            <a:ext cx="226100" cy="785074"/>
          </a:xfrm>
          <a:prstGeom prst="rect">
            <a:avLst/>
          </a:prstGeom>
          <a:noFill/>
          <a:ln>
            <a:noFill/>
          </a:ln>
        </p:spPr>
      </p:pic>
      <p:pic>
        <p:nvPicPr>
          <p:cNvPr id="158" name="Google Shape;158;p26"/>
          <p:cNvPicPr preferRelativeResize="0"/>
          <p:nvPr/>
        </p:nvPicPr>
        <p:blipFill>
          <a:blip r:embed="rId3">
            <a:alphaModFix/>
          </a:blip>
          <a:stretch>
            <a:fillRect/>
          </a:stretch>
        </p:blipFill>
        <p:spPr>
          <a:xfrm flipH="1">
            <a:off x="626550" y="947450"/>
            <a:ext cx="226100" cy="785074"/>
          </a:xfrm>
          <a:prstGeom prst="rect">
            <a:avLst/>
          </a:prstGeom>
          <a:noFill/>
          <a:ln>
            <a:noFill/>
          </a:ln>
        </p:spPr>
      </p:pic>
      <p:pic>
        <p:nvPicPr>
          <p:cNvPr id="159" name="Google Shape;159;p26"/>
          <p:cNvPicPr preferRelativeResize="0"/>
          <p:nvPr/>
        </p:nvPicPr>
        <p:blipFill>
          <a:blip r:embed="rId3">
            <a:alphaModFix/>
          </a:blip>
          <a:stretch>
            <a:fillRect/>
          </a:stretch>
        </p:blipFill>
        <p:spPr>
          <a:xfrm flipH="1">
            <a:off x="240875" y="947450"/>
            <a:ext cx="226100" cy="785074"/>
          </a:xfrm>
          <a:prstGeom prst="rect">
            <a:avLst/>
          </a:prstGeom>
          <a:noFill/>
          <a:ln>
            <a:noFill/>
          </a:ln>
        </p:spPr>
      </p:pic>
      <p:pic>
        <p:nvPicPr>
          <p:cNvPr id="160" name="Google Shape;160;p26"/>
          <p:cNvPicPr preferRelativeResize="0"/>
          <p:nvPr/>
        </p:nvPicPr>
        <p:blipFill>
          <a:blip r:embed="rId4">
            <a:alphaModFix/>
          </a:blip>
          <a:stretch>
            <a:fillRect/>
          </a:stretch>
        </p:blipFill>
        <p:spPr>
          <a:xfrm>
            <a:off x="6143075" y="2363725"/>
            <a:ext cx="2791775" cy="2112675"/>
          </a:xfrm>
          <a:prstGeom prst="rect">
            <a:avLst/>
          </a:prstGeom>
          <a:noFill/>
          <a:ln w="12700" cap="flat" cmpd="sng">
            <a:solidFill>
              <a:srgbClr val="000000"/>
            </a:solidFill>
            <a:prstDash val="solid"/>
            <a:miter lim="8000"/>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66" name="Google Shape;166;p27"/>
          <p:cNvSpPr txBox="1"/>
          <p:nvPr/>
        </p:nvSpPr>
        <p:spPr>
          <a:xfrm>
            <a:off x="517200" y="1058975"/>
            <a:ext cx="80619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Proxima Nova"/>
                <a:ea typeface="Proxima Nova"/>
                <a:cs typeface="Proxima Nova"/>
                <a:sym typeface="Proxima Nova"/>
              </a:rPr>
              <a:t>Brainstorm ideas</a:t>
            </a:r>
            <a:endParaRPr sz="2400" b="1">
              <a:solidFill>
                <a:srgbClr val="0000FF"/>
              </a:solidFill>
              <a:latin typeface="Proxima Nova"/>
              <a:ea typeface="Proxima Nova"/>
              <a:cs typeface="Proxima Nova"/>
              <a:sym typeface="Proxima Nova"/>
            </a:endParaRPr>
          </a:p>
          <a:p>
            <a:pPr marL="457200" lvl="0" indent="-361435" algn="l" rtl="0">
              <a:lnSpc>
                <a:spcPct val="115000"/>
              </a:lnSpc>
              <a:spcBef>
                <a:spcPts val="120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Read through remix suggestions.</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Use the suggestions –or–</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Use your creativity to come up with your own idea for a project.</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Decide with your partner what project you will do.</a:t>
            </a:r>
            <a:endParaRPr sz="2091">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Proxima Nova"/>
                <a:ea typeface="Proxima Nova"/>
                <a:cs typeface="Proxima Nova"/>
                <a:sym typeface="Proxima Nova"/>
              </a:rPr>
              <a:t>Fill out the information in the Planning Guide for </a:t>
            </a:r>
            <a:r>
              <a:rPr lang="en" sz="2091" b="1">
                <a:solidFill>
                  <a:srgbClr val="0000FF"/>
                </a:solidFill>
                <a:latin typeface="Proxima Nova"/>
                <a:ea typeface="Proxima Nova"/>
                <a:cs typeface="Proxima Nova"/>
                <a:sym typeface="Proxima Nova"/>
              </a:rPr>
              <a:t>Step #2</a:t>
            </a:r>
            <a:endParaRPr sz="2091" b="1">
              <a:solidFill>
                <a:srgbClr val="0000FF"/>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body" idx="1"/>
          </p:nvPr>
        </p:nvSpPr>
        <p:spPr>
          <a:xfrm>
            <a:off x="320250" y="-11032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72" name="Google Shape;172;p28"/>
          <p:cNvSpPr txBox="1"/>
          <p:nvPr/>
        </p:nvSpPr>
        <p:spPr>
          <a:xfrm>
            <a:off x="453800" y="874650"/>
            <a:ext cx="7809300" cy="39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Proxima Nova"/>
                <a:ea typeface="Proxima Nova"/>
                <a:cs typeface="Proxima Nova"/>
                <a:sym typeface="Proxima Nova"/>
              </a:rPr>
              <a:t>Make a plan</a:t>
            </a:r>
            <a:endParaRPr sz="2400" b="1">
              <a:solidFill>
                <a:srgbClr val="CC0000"/>
              </a:solidFill>
              <a:latin typeface="Proxima Nova"/>
              <a:ea typeface="Proxima Nova"/>
              <a:cs typeface="Proxima Nova"/>
              <a:sym typeface="Proxima Nova"/>
            </a:endParaRPr>
          </a:p>
          <a:p>
            <a:pPr marL="457200" lvl="0" indent="-355600" algn="l" rtl="0">
              <a:lnSpc>
                <a:spcPct val="115000"/>
              </a:lnSpc>
              <a:spcBef>
                <a:spcPts val="120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What variables will you need? What will you use them for?</a:t>
            </a:r>
            <a:endParaRPr sz="2000">
              <a:solidFill>
                <a:srgbClr val="434343"/>
              </a:solidFill>
              <a:latin typeface="Proxima Nova"/>
              <a:ea typeface="Proxima Nova"/>
              <a:cs typeface="Proxima Nova"/>
              <a:sym typeface="Proxima Nova"/>
            </a:endParaRPr>
          </a:p>
          <a:p>
            <a:pPr marL="457200" lvl="0" indent="-355600" algn="l" rtl="0">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What will you program the buttons to do?</a:t>
            </a:r>
            <a:endParaRPr sz="2000">
              <a:solidFill>
                <a:srgbClr val="434343"/>
              </a:solidFill>
              <a:latin typeface="Proxima Nova"/>
              <a:ea typeface="Proxima Nova"/>
              <a:cs typeface="Proxima Nova"/>
              <a:sym typeface="Proxima Nova"/>
            </a:endParaRPr>
          </a:p>
          <a:p>
            <a:pPr marL="457200" lvl="0" indent="-355600" algn="l" rtl="0">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What will pixels will you light up? What color? When?</a:t>
            </a:r>
            <a:endParaRPr sz="2000">
              <a:solidFill>
                <a:srgbClr val="434343"/>
              </a:solidFill>
              <a:latin typeface="Proxima Nova"/>
              <a:ea typeface="Proxima Nova"/>
              <a:cs typeface="Proxima Nova"/>
              <a:sym typeface="Proxima Nova"/>
            </a:endParaRPr>
          </a:p>
          <a:p>
            <a:pPr marL="457200" lvl="0" indent="-355600" algn="l" rtl="0">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Will you use audio files? If so, when?</a:t>
            </a:r>
            <a:endParaRPr sz="2000">
              <a:solidFill>
                <a:srgbClr val="434343"/>
              </a:solidFill>
              <a:latin typeface="Proxima Nova"/>
              <a:ea typeface="Proxima Nova"/>
              <a:cs typeface="Proxima Nova"/>
              <a:sym typeface="Proxima Nova"/>
            </a:endParaRPr>
          </a:p>
          <a:p>
            <a:pPr marL="457200" lvl="0" indent="-355600" algn="l" rtl="0">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What text will you show or print?</a:t>
            </a:r>
            <a:endParaRPr sz="2000">
              <a:solidFill>
                <a:srgbClr val="434343"/>
              </a:solidFill>
              <a:latin typeface="Proxima Nova"/>
              <a:ea typeface="Proxima Nova"/>
              <a:cs typeface="Proxima Nova"/>
              <a:sym typeface="Proxima Nova"/>
            </a:endParaRPr>
          </a:p>
          <a:p>
            <a:pPr marL="457200" lvl="0" indent="-355600" algn="l" rtl="0">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What are some functions you can define and use?</a:t>
            </a:r>
            <a:endParaRPr sz="2091">
              <a:solidFill>
                <a:srgbClr val="434343"/>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body" idx="1"/>
          </p:nvPr>
        </p:nvSpPr>
        <p:spPr>
          <a:xfrm>
            <a:off x="320250" y="-11032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78" name="Google Shape;178;p29"/>
          <p:cNvSpPr txBox="1"/>
          <p:nvPr/>
        </p:nvSpPr>
        <p:spPr>
          <a:xfrm>
            <a:off x="453800" y="874650"/>
            <a:ext cx="7624200" cy="39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Proxima Nova"/>
                <a:ea typeface="Proxima Nova"/>
                <a:cs typeface="Proxima Nova"/>
                <a:sym typeface="Proxima Nova"/>
              </a:rPr>
              <a:t>Make a plan</a:t>
            </a:r>
            <a:endParaRPr sz="1891">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891" b="1">
                <a:solidFill>
                  <a:srgbClr val="4EB748"/>
                </a:solidFill>
                <a:latin typeface="Montserrat"/>
                <a:ea typeface="Montserrat"/>
                <a:cs typeface="Montserrat"/>
                <a:sym typeface="Montserrat"/>
              </a:rPr>
              <a:t>DO THIS:</a:t>
            </a:r>
            <a:endParaRPr sz="1891" b="1">
              <a:solidFill>
                <a:srgbClr val="4EB748"/>
              </a:solidFill>
              <a:latin typeface="Montserrat"/>
              <a:ea typeface="Montserrat"/>
              <a:cs typeface="Montserrat"/>
              <a:sym typeface="Montserrat"/>
            </a:endParaRPr>
          </a:p>
          <a:p>
            <a:pPr marL="457200" lvl="0" indent="-355600" algn="l" rtl="0">
              <a:lnSpc>
                <a:spcPct val="115000"/>
              </a:lnSpc>
              <a:spcBef>
                <a:spcPts val="1200"/>
              </a:spcBef>
              <a:spcAft>
                <a:spcPts val="0"/>
              </a:spcAft>
              <a:buClr>
                <a:srgbClr val="434343"/>
              </a:buClr>
              <a:buSzPts val="2000"/>
              <a:buFont typeface="Calibri"/>
              <a:buChar char="●"/>
            </a:pPr>
            <a:r>
              <a:rPr lang="en" sz="2000">
                <a:solidFill>
                  <a:srgbClr val="434343"/>
                </a:solidFill>
                <a:latin typeface="Proxima Nova"/>
                <a:ea typeface="Proxima Nova"/>
                <a:cs typeface="Proxima Nova"/>
                <a:sym typeface="Proxima Nova"/>
              </a:rPr>
              <a:t>Fill out the information in the Planning Guide for </a:t>
            </a:r>
            <a:r>
              <a:rPr lang="en" sz="2000" b="1">
                <a:solidFill>
                  <a:srgbClr val="FF0000"/>
                </a:solidFill>
                <a:latin typeface="Proxima Nova"/>
                <a:ea typeface="Proxima Nova"/>
                <a:cs typeface="Proxima Nova"/>
                <a:sym typeface="Proxima Nova"/>
              </a:rPr>
              <a:t>Step #3</a:t>
            </a:r>
            <a:endParaRPr sz="2000" b="1">
              <a:solidFill>
                <a:srgbClr val="FF0000"/>
              </a:solidFill>
              <a:latin typeface="Proxima Nova"/>
              <a:ea typeface="Proxima Nova"/>
              <a:cs typeface="Proxima Nova"/>
              <a:sym typeface="Proxima Nova"/>
            </a:endParaRPr>
          </a:p>
          <a:p>
            <a:pPr marL="914400" lvl="1" indent="-355600" algn="l" rtl="0">
              <a:lnSpc>
                <a:spcPct val="115000"/>
              </a:lnSpc>
              <a:spcBef>
                <a:spcPts val="0"/>
              </a:spcBef>
              <a:spcAft>
                <a:spcPts val="0"/>
              </a:spcAft>
              <a:buClr>
                <a:schemeClr val="accent1"/>
              </a:buClr>
              <a:buSzPts val="2000"/>
              <a:buFont typeface="Proxima Nova"/>
              <a:buChar char="○"/>
            </a:pPr>
            <a:r>
              <a:rPr lang="en" sz="2000">
                <a:solidFill>
                  <a:schemeClr val="accent1"/>
                </a:solidFill>
                <a:latin typeface="Proxima Nova"/>
                <a:ea typeface="Proxima Nova"/>
                <a:cs typeface="Proxima Nova"/>
                <a:sym typeface="Proxima Nova"/>
              </a:rPr>
              <a:t>Add to the Planning Guide with more information, as needed.</a:t>
            </a:r>
            <a:endParaRPr sz="2000">
              <a:solidFill>
                <a:schemeClr val="accent1"/>
              </a:solidFill>
              <a:latin typeface="Proxima Nova"/>
              <a:ea typeface="Proxima Nova"/>
              <a:cs typeface="Proxima Nova"/>
              <a:sym typeface="Proxima Nova"/>
            </a:endParaRPr>
          </a:p>
          <a:p>
            <a:pPr marL="914400" lvl="1" indent="-355600" algn="l" rtl="0">
              <a:lnSpc>
                <a:spcPct val="115000"/>
              </a:lnSpc>
              <a:spcBef>
                <a:spcPts val="0"/>
              </a:spcBef>
              <a:spcAft>
                <a:spcPts val="0"/>
              </a:spcAft>
              <a:buClr>
                <a:schemeClr val="accent1"/>
              </a:buClr>
              <a:buSzPts val="2000"/>
              <a:buFont typeface="Proxima Nova"/>
              <a:buChar char="○"/>
            </a:pPr>
            <a:r>
              <a:rPr lang="en" sz="2000">
                <a:solidFill>
                  <a:srgbClr val="434343"/>
                </a:solidFill>
                <a:latin typeface="Proxima Nova"/>
                <a:ea typeface="Proxima Nova"/>
                <a:cs typeface="Proxima Nova"/>
                <a:sym typeface="Proxima Nova"/>
              </a:rPr>
              <a:t>NOTE: You can modify your plan as you begin to program. You may come across more functions to create, LED uses, and more as you go. </a:t>
            </a:r>
            <a:endParaRPr sz="2000">
              <a:solidFill>
                <a:srgbClr val="434343"/>
              </a:solidFill>
              <a:latin typeface="Proxima Nova"/>
              <a:ea typeface="Proxima Nova"/>
              <a:cs typeface="Proxima Nova"/>
              <a:sym typeface="Proxima Nova"/>
            </a:endParaRPr>
          </a:p>
          <a:p>
            <a:pPr marL="914400" lvl="1" indent="-355600" algn="l" rtl="0">
              <a:lnSpc>
                <a:spcPct val="115000"/>
              </a:lnSpc>
              <a:spcBef>
                <a:spcPts val="0"/>
              </a:spcBef>
              <a:spcAft>
                <a:spcPts val="0"/>
              </a:spcAft>
              <a:buClr>
                <a:schemeClr val="accent1"/>
              </a:buClr>
              <a:buSzPts val="2000"/>
              <a:buFont typeface="Proxima Nova"/>
              <a:buChar char="○"/>
            </a:pPr>
            <a:r>
              <a:rPr lang="en" sz="2000">
                <a:solidFill>
                  <a:srgbClr val="434343"/>
                </a:solidFill>
                <a:latin typeface="Proxima Nova"/>
                <a:ea typeface="Proxima Nova"/>
                <a:cs typeface="Proxima Nova"/>
                <a:sym typeface="Proxima Nova"/>
              </a:rPr>
              <a:t>You do not need to revise Step 3 while you work.</a:t>
            </a:r>
            <a:endParaRPr sz="2000">
              <a:solidFill>
                <a:schemeClr val="accent1"/>
              </a:solidFill>
              <a:latin typeface="Proxima Nova"/>
              <a:ea typeface="Proxima Nova"/>
              <a:cs typeface="Proxima Nova"/>
              <a:sym typeface="Proxima Nova"/>
            </a:endParaRPr>
          </a:p>
          <a:p>
            <a:pPr marL="45720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body" idx="1"/>
          </p:nvPr>
        </p:nvSpPr>
        <p:spPr>
          <a:xfrm>
            <a:off x="320250" y="-11032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84" name="Google Shape;184;p30"/>
          <p:cNvSpPr txBox="1"/>
          <p:nvPr/>
        </p:nvSpPr>
        <p:spPr>
          <a:xfrm>
            <a:off x="453800" y="874650"/>
            <a:ext cx="7809300" cy="39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Proxima Nova"/>
                <a:ea typeface="Proxima Nova"/>
                <a:cs typeface="Proxima Nova"/>
                <a:sym typeface="Proxima Nova"/>
              </a:rPr>
              <a:t>Make a plan</a:t>
            </a:r>
            <a:endParaRPr sz="2400" b="1">
              <a:solidFill>
                <a:srgbClr val="CC0000"/>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891" b="1">
                <a:solidFill>
                  <a:srgbClr val="4EB748"/>
                </a:solidFill>
                <a:latin typeface="Montserrat"/>
                <a:ea typeface="Montserrat"/>
                <a:cs typeface="Montserrat"/>
                <a:sym typeface="Montserrat"/>
              </a:rPr>
              <a:t>DO THIS:</a:t>
            </a:r>
            <a:endParaRPr sz="1891" b="1">
              <a:solidFill>
                <a:srgbClr val="4EB748"/>
              </a:solidFill>
              <a:latin typeface="Montserrat"/>
              <a:ea typeface="Montserrat"/>
              <a:cs typeface="Montserrat"/>
              <a:sym typeface="Montserrat"/>
            </a:endParaRPr>
          </a:p>
          <a:p>
            <a:pPr marL="457200" lvl="0" indent="-348735" algn="l" rtl="0">
              <a:lnSpc>
                <a:spcPct val="115000"/>
              </a:lnSpc>
              <a:spcBef>
                <a:spcPts val="120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Use a piece of paper to write an algorithm for your project:</a:t>
            </a:r>
            <a:endParaRPr sz="1891">
              <a:solidFill>
                <a:srgbClr val="434343"/>
              </a:solidFill>
              <a:latin typeface="Proxima Nova"/>
              <a:ea typeface="Proxima Nova"/>
              <a:cs typeface="Proxima Nova"/>
              <a:sym typeface="Proxima Nova"/>
            </a:endParaRPr>
          </a:p>
          <a:p>
            <a:pPr marL="914400" lvl="1"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What happens first?</a:t>
            </a:r>
            <a:endParaRPr sz="1891">
              <a:solidFill>
                <a:srgbClr val="434343"/>
              </a:solidFill>
              <a:latin typeface="Proxima Nova"/>
              <a:ea typeface="Proxima Nova"/>
              <a:cs typeface="Proxima Nova"/>
              <a:sym typeface="Proxima Nova"/>
            </a:endParaRPr>
          </a:p>
          <a:p>
            <a:pPr marL="914400" lvl="1"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What happens next?</a:t>
            </a:r>
            <a:endParaRPr sz="1891">
              <a:solidFill>
                <a:srgbClr val="434343"/>
              </a:solidFill>
              <a:latin typeface="Proxima Nova"/>
              <a:ea typeface="Proxima Nova"/>
              <a:cs typeface="Proxima Nova"/>
              <a:sym typeface="Proxima Nova"/>
            </a:endParaRPr>
          </a:p>
          <a:p>
            <a:pPr marL="457200" lvl="0"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This algorithm will help you get started.</a:t>
            </a:r>
            <a:endParaRPr sz="1891">
              <a:solidFill>
                <a:srgbClr val="434343"/>
              </a:solidFill>
              <a:latin typeface="Proxima Nova"/>
              <a:ea typeface="Proxima Nova"/>
              <a:cs typeface="Proxima Nova"/>
              <a:sym typeface="Proxima Nova"/>
            </a:endParaRPr>
          </a:p>
          <a:p>
            <a:pPr marL="914400" lvl="1"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What do you need to import?</a:t>
            </a:r>
            <a:endParaRPr sz="1891">
              <a:solidFill>
                <a:srgbClr val="434343"/>
              </a:solidFill>
              <a:latin typeface="Proxima Nova"/>
              <a:ea typeface="Proxima Nova"/>
              <a:cs typeface="Proxima Nova"/>
              <a:sym typeface="Proxima Nova"/>
            </a:endParaRPr>
          </a:p>
          <a:p>
            <a:pPr marL="914400" lvl="1"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Are there functions you can start with?</a:t>
            </a:r>
            <a:endParaRPr sz="1891">
              <a:solidFill>
                <a:srgbClr val="434343"/>
              </a:solidFill>
              <a:latin typeface="Proxima Nova"/>
              <a:ea typeface="Proxima Nova"/>
              <a:cs typeface="Proxima Nova"/>
              <a:sym typeface="Proxima Nova"/>
            </a:endParaRPr>
          </a:p>
          <a:p>
            <a:pPr marL="914400" lvl="1"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What happens first in the main program?</a:t>
            </a:r>
            <a:endParaRPr sz="1891">
              <a:solidFill>
                <a:srgbClr val="434343"/>
              </a:solidFill>
              <a:latin typeface="Proxima Nova"/>
              <a:ea typeface="Proxima Nova"/>
              <a:cs typeface="Proxima Nova"/>
              <a:sym typeface="Proxima Nova"/>
            </a:endParaRPr>
          </a:p>
          <a:p>
            <a:pPr marL="914400" lvl="1" indent="-348735" algn="l" rtl="0">
              <a:lnSpc>
                <a:spcPct val="115000"/>
              </a:lnSpc>
              <a:spcBef>
                <a:spcPts val="0"/>
              </a:spcBef>
              <a:spcAft>
                <a:spcPts val="0"/>
              </a:spcAft>
              <a:buClr>
                <a:srgbClr val="434343"/>
              </a:buClr>
              <a:buSzPts val="1892"/>
              <a:buFont typeface="Proxima Nova"/>
              <a:buChar char="○"/>
            </a:pPr>
            <a:r>
              <a:rPr lang="en" sz="1891">
                <a:solidFill>
                  <a:srgbClr val="434343"/>
                </a:solidFill>
                <a:latin typeface="Proxima Nova"/>
                <a:ea typeface="Proxima Nova"/>
                <a:cs typeface="Proxima Nova"/>
                <a:sym typeface="Proxima Nova"/>
              </a:rPr>
              <a:t>What will happen in the button presses?</a:t>
            </a:r>
            <a:endParaRPr sz="1891">
              <a:solidFill>
                <a:srgbClr val="434343"/>
              </a:solidFill>
              <a:latin typeface="Proxima Nova"/>
              <a:ea typeface="Proxima Nova"/>
              <a:cs typeface="Proxima Nova"/>
              <a:sym typeface="Proxima Nova"/>
            </a:endParaRPr>
          </a:p>
          <a:p>
            <a:pPr marL="45720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body" idx="1"/>
          </p:nvPr>
        </p:nvSpPr>
        <p:spPr>
          <a:xfrm>
            <a:off x="424900" y="59150"/>
            <a:ext cx="3591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90" name="Google Shape;190;p31"/>
          <p:cNvSpPr txBox="1"/>
          <p:nvPr/>
        </p:nvSpPr>
        <p:spPr>
          <a:xfrm>
            <a:off x="424900" y="1155350"/>
            <a:ext cx="83118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Proxima Nova"/>
                <a:ea typeface="Proxima Nova"/>
                <a:cs typeface="Proxima Nova"/>
                <a:sym typeface="Proxima Nova"/>
              </a:rPr>
              <a:t>Code your project</a:t>
            </a:r>
            <a:endParaRPr sz="2400" b="1">
              <a:solidFill>
                <a:srgbClr val="38761D"/>
              </a:solidFill>
              <a:latin typeface="Proxima Nova"/>
              <a:ea typeface="Proxima Nova"/>
              <a:cs typeface="Proxima Nova"/>
              <a:sym typeface="Proxima Nova"/>
            </a:endParaRPr>
          </a:p>
          <a:p>
            <a:pPr marL="457200" lvl="0" indent="-361435" algn="l" rtl="0">
              <a:lnSpc>
                <a:spcPct val="115000"/>
              </a:lnSpc>
              <a:spcBef>
                <a:spcPts val="1200"/>
              </a:spcBef>
              <a:spcAft>
                <a:spcPts val="0"/>
              </a:spcAft>
              <a:buClr>
                <a:srgbClr val="434343"/>
              </a:buClr>
              <a:buSzPts val="2092"/>
              <a:buFont typeface="Calibri"/>
              <a:buChar char="●"/>
            </a:pPr>
            <a:r>
              <a:rPr lang="en" sz="2091" b="1">
                <a:solidFill>
                  <a:srgbClr val="4EB748"/>
                </a:solidFill>
                <a:latin typeface="Proxima Nova"/>
                <a:ea typeface="Proxima Nova"/>
                <a:cs typeface="Proxima Nova"/>
                <a:sym typeface="Proxima Nova"/>
              </a:rPr>
              <a:t>IMPORTANT:</a:t>
            </a:r>
            <a:r>
              <a:rPr lang="en" sz="2091">
                <a:solidFill>
                  <a:srgbClr val="434343"/>
                </a:solidFill>
                <a:latin typeface="Proxima Nova"/>
                <a:ea typeface="Proxima Nova"/>
                <a:cs typeface="Proxima Nova"/>
                <a:sym typeface="Proxima Nova"/>
              </a:rPr>
              <a:t> In CodeSpace, go to the sandbox.</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Proxima Nova"/>
                <a:ea typeface="Proxima Nova"/>
                <a:cs typeface="Proxima Nova"/>
                <a:sym typeface="Proxima Nova"/>
              </a:rPr>
              <a:t>Start a new file and give it a descriptive name (</a:t>
            </a:r>
            <a:r>
              <a:rPr lang="en" sz="2091" b="1">
                <a:solidFill>
                  <a:srgbClr val="434343"/>
                </a:solidFill>
                <a:latin typeface="Proxima Nova"/>
                <a:ea typeface="Proxima Nova"/>
                <a:cs typeface="Proxima Nova"/>
                <a:sym typeface="Proxima Nova"/>
              </a:rPr>
              <a:t>Remix1</a:t>
            </a:r>
            <a:r>
              <a:rPr lang="en" sz="2091">
                <a:solidFill>
                  <a:srgbClr val="434343"/>
                </a:solidFill>
                <a:latin typeface="Proxima Nova"/>
                <a:ea typeface="Proxima Nova"/>
                <a:cs typeface="Proxima Nova"/>
                <a:sym typeface="Proxima Nova"/>
              </a:rPr>
              <a:t>).</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You can leave other programs open and use them as a guide.</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Import your modules.</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Define your variables.</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Write functions near the top of your code.</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Write function calls and other instructions in the main program.</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Write your code a little bit at a time, testing frequently.</a:t>
            </a:r>
            <a:endParaRPr sz="2091">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91" name="Google Shape;191;p31"/>
          <p:cNvPicPr preferRelativeResize="0"/>
          <p:nvPr/>
        </p:nvPicPr>
        <p:blipFill>
          <a:blip r:embed="rId3">
            <a:alphaModFix/>
          </a:blip>
          <a:stretch>
            <a:fillRect/>
          </a:stretch>
        </p:blipFill>
        <p:spPr>
          <a:xfrm>
            <a:off x="6950125" y="1699950"/>
            <a:ext cx="476250" cy="400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445025"/>
            <a:ext cx="84825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Have you heard of music remixes?</a:t>
            </a:r>
            <a:endParaRPr/>
          </a:p>
        </p:txBody>
      </p:sp>
      <p:sp>
        <p:nvSpPr>
          <p:cNvPr id="69" name="Google Shape;69;p14"/>
          <p:cNvSpPr txBox="1">
            <a:spLocks noGrp="1"/>
          </p:cNvSpPr>
          <p:nvPr>
            <p:ph type="body" idx="1"/>
          </p:nvPr>
        </p:nvSpPr>
        <p:spPr>
          <a:xfrm>
            <a:off x="311700" y="1152475"/>
            <a:ext cx="4444800" cy="38127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latin typeface="Proxima Nova"/>
                <a:ea typeface="Proxima Nova"/>
                <a:cs typeface="Proxima Nova"/>
                <a:sym typeface="Proxima Nova"/>
              </a:rPr>
              <a:t>It is when someone takes parts of a song, or several songs, and uses them to create something original.</a:t>
            </a:r>
            <a:endParaRPr>
              <a:latin typeface="Proxima Nova"/>
              <a:ea typeface="Proxima Nova"/>
              <a:cs typeface="Proxima Nova"/>
              <a:sym typeface="Proxima Nova"/>
            </a:endParaRPr>
          </a:p>
          <a:p>
            <a:pPr marL="457200" lvl="0" indent="-369570" algn="l" rtl="0">
              <a:spcBef>
                <a:spcPts val="1200"/>
              </a:spcBef>
              <a:spcAft>
                <a:spcPts val="0"/>
              </a:spcAft>
              <a:buSzPct val="100000"/>
              <a:buFont typeface="Proxima Nova"/>
              <a:buChar char="●"/>
            </a:pPr>
            <a:r>
              <a:rPr lang="en">
                <a:latin typeface="Proxima Nova"/>
                <a:ea typeface="Proxima Nova"/>
                <a:cs typeface="Proxima Nova"/>
                <a:sym typeface="Proxima Nova"/>
              </a:rPr>
              <a:t>You can combine two or more songs as part of a remix.</a:t>
            </a:r>
            <a:endParaRPr>
              <a:latin typeface="Proxima Nova"/>
              <a:ea typeface="Proxima Nova"/>
              <a:cs typeface="Proxima Nova"/>
              <a:sym typeface="Proxima Nova"/>
            </a:endParaRPr>
          </a:p>
          <a:p>
            <a:pPr marL="457200" lvl="0" indent="-369570" algn="l" rtl="0">
              <a:spcBef>
                <a:spcPts val="0"/>
              </a:spcBef>
              <a:spcAft>
                <a:spcPts val="0"/>
              </a:spcAft>
              <a:buSzPct val="100000"/>
              <a:buFont typeface="Proxima Nova"/>
              <a:buChar char="●"/>
            </a:pPr>
            <a:r>
              <a:rPr lang="en">
                <a:latin typeface="Proxima Nova"/>
                <a:ea typeface="Proxima Nova"/>
                <a:cs typeface="Proxima Nova"/>
                <a:sym typeface="Proxima Nova"/>
              </a:rPr>
              <a:t>Something new is created by combining parts of songs and adding new music with the parts.</a:t>
            </a:r>
            <a:endParaRPr>
              <a:latin typeface="Proxima Nova"/>
              <a:ea typeface="Proxima Nova"/>
              <a:cs typeface="Proxima Nova"/>
              <a:sym typeface="Proxima Nova"/>
            </a:endParaRPr>
          </a:p>
        </p:txBody>
      </p:sp>
      <p:pic>
        <p:nvPicPr>
          <p:cNvPr id="70" name="Google Shape;70;p14"/>
          <p:cNvPicPr preferRelativeResize="0"/>
          <p:nvPr/>
        </p:nvPicPr>
        <p:blipFill>
          <a:blip r:embed="rId3">
            <a:alphaModFix/>
          </a:blip>
          <a:stretch>
            <a:fillRect/>
          </a:stretch>
        </p:blipFill>
        <p:spPr>
          <a:xfrm>
            <a:off x="4963725" y="1210725"/>
            <a:ext cx="3830400" cy="2553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body" idx="1"/>
          </p:nvPr>
        </p:nvSpPr>
        <p:spPr>
          <a:xfrm>
            <a:off x="328775" y="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97" name="Google Shape;197;p32"/>
          <p:cNvSpPr txBox="1"/>
          <p:nvPr/>
        </p:nvSpPr>
        <p:spPr>
          <a:xfrm>
            <a:off x="402525" y="1122275"/>
            <a:ext cx="82707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Proxima Nova"/>
                <a:ea typeface="Proxima Nova"/>
                <a:cs typeface="Proxima Nova"/>
                <a:sym typeface="Proxima Nova"/>
              </a:rPr>
              <a:t>Stop and test frequently!</a:t>
            </a:r>
            <a:endParaRPr sz="2400" b="1">
              <a:solidFill>
                <a:srgbClr val="38761D"/>
              </a:solidFill>
              <a:latin typeface="Proxima Nova"/>
              <a:ea typeface="Proxima Nova"/>
              <a:cs typeface="Proxima Nova"/>
              <a:sym typeface="Proxima Nova"/>
            </a:endParaRPr>
          </a:p>
          <a:p>
            <a:pPr marL="457200" lvl="0" indent="-361435" algn="l" rtl="0">
              <a:lnSpc>
                <a:spcPct val="115000"/>
              </a:lnSpc>
              <a:spcBef>
                <a:spcPts val="120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Don’t try to write all the code at one time.</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Think about the steps:</a:t>
            </a:r>
            <a:endParaRPr sz="2091">
              <a:solidFill>
                <a:srgbClr val="434343"/>
              </a:solidFill>
              <a:latin typeface="Proxima Nova"/>
              <a:ea typeface="Proxima Nova"/>
              <a:cs typeface="Proxima Nova"/>
              <a:sym typeface="Proxima Nova"/>
            </a:endParaRPr>
          </a:p>
          <a:p>
            <a:pPr marL="914400" lvl="1"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Just get one thing to work, then move on.</a:t>
            </a:r>
            <a:endParaRPr sz="2091">
              <a:solidFill>
                <a:srgbClr val="434343"/>
              </a:solidFill>
              <a:latin typeface="Proxima Nova"/>
              <a:ea typeface="Proxima Nova"/>
              <a:cs typeface="Proxima Nova"/>
              <a:sym typeface="Proxima Nova"/>
            </a:endParaRPr>
          </a:p>
          <a:p>
            <a:pPr marL="914400" lvl="1"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Step by step!</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Mistakes happen, so find them early.</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Type just a few lines of code and then run the program.</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If there is an error, fix it before continuing. Ask others for help.</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Use your other programs and classmates for help.</a:t>
            </a:r>
            <a:endParaRPr sz="2091">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body" idx="1"/>
          </p:nvPr>
        </p:nvSpPr>
        <p:spPr>
          <a:xfrm>
            <a:off x="294625" y="1018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03" name="Google Shape;203;p33"/>
          <p:cNvSpPr txBox="1"/>
          <p:nvPr/>
        </p:nvSpPr>
        <p:spPr>
          <a:xfrm>
            <a:off x="385450" y="1241875"/>
            <a:ext cx="83511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Proxima Nova"/>
                <a:ea typeface="Proxima Nova"/>
                <a:cs typeface="Proxima Nova"/>
                <a:sym typeface="Proxima Nova"/>
              </a:rPr>
              <a:t>Documentation!</a:t>
            </a:r>
            <a:endParaRPr sz="2400" b="1">
              <a:solidFill>
                <a:srgbClr val="38761D"/>
              </a:solidFill>
              <a:latin typeface="Proxima Nova"/>
              <a:ea typeface="Proxima Nova"/>
              <a:cs typeface="Proxima Nova"/>
              <a:sym typeface="Proxima Nova"/>
            </a:endParaRPr>
          </a:p>
          <a:p>
            <a:pPr marL="457200" lvl="0" indent="-361435" algn="l" rtl="0">
              <a:lnSpc>
                <a:spcPct val="115000"/>
              </a:lnSpc>
              <a:spcBef>
                <a:spcPts val="120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Make sure your code is readable by adding blank lines.</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Add comments to sections of your code that explain what they do.</a:t>
            </a:r>
            <a:endParaRPr sz="2091">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body" idx="1"/>
          </p:nvPr>
        </p:nvSpPr>
        <p:spPr>
          <a:xfrm>
            <a:off x="303150" y="1787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09" name="Google Shape;209;p34"/>
          <p:cNvSpPr txBox="1"/>
          <p:nvPr/>
        </p:nvSpPr>
        <p:spPr>
          <a:xfrm>
            <a:off x="402525" y="1180975"/>
            <a:ext cx="8685000" cy="34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Proxima Nova"/>
                <a:ea typeface="Proxima Nova"/>
                <a:cs typeface="Proxima Nova"/>
                <a:sym typeface="Proxima Nova"/>
              </a:rPr>
              <a:t>Get feedback and Revise</a:t>
            </a:r>
            <a:endParaRPr sz="2400" b="1">
              <a:solidFill>
                <a:srgbClr val="9900FF"/>
              </a:solidFill>
              <a:latin typeface="Proxima Nova"/>
              <a:ea typeface="Proxima Nova"/>
              <a:cs typeface="Proxima Nova"/>
              <a:sym typeface="Proxima Nova"/>
            </a:endParaRPr>
          </a:p>
          <a:p>
            <a:pPr marL="457200" lvl="0" indent="-361435" algn="l" rtl="0">
              <a:lnSpc>
                <a:spcPct val="115000"/>
              </a:lnSpc>
              <a:spcBef>
                <a:spcPts val="120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After you code is finished, show the program to other students.</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What do they think? Have them fill out the feedback form on your Planning Guide.</a:t>
            </a:r>
            <a:endParaRPr sz="2091">
              <a:solidFill>
                <a:srgbClr val="434343"/>
              </a:solidFill>
              <a:latin typeface="Proxima Nova"/>
              <a:ea typeface="Proxima Nova"/>
              <a:cs typeface="Proxima Nova"/>
              <a:sym typeface="Proxima Nova"/>
            </a:endParaRPr>
          </a:p>
          <a:p>
            <a:pPr marL="457200" lvl="0" indent="-361435" algn="l" rtl="0">
              <a:lnSpc>
                <a:spcPct val="115000"/>
              </a:lnSpc>
              <a:spcBef>
                <a:spcPts val="0"/>
              </a:spcBef>
              <a:spcAft>
                <a:spcPts val="0"/>
              </a:spcAft>
              <a:buClr>
                <a:srgbClr val="434343"/>
              </a:buClr>
              <a:buSzPts val="2092"/>
              <a:buFont typeface="Proxima Nova"/>
              <a:buChar char="●"/>
            </a:pPr>
            <a:r>
              <a:rPr lang="en" sz="2091">
                <a:solidFill>
                  <a:srgbClr val="434343"/>
                </a:solidFill>
                <a:latin typeface="Proxima Nova"/>
                <a:ea typeface="Proxima Nova"/>
                <a:cs typeface="Proxima Nova"/>
                <a:sym typeface="Proxima Nova"/>
              </a:rPr>
              <a:t>The Planning Guide has space for two people to give feedback. The feedback can come from two peers or one peer and yourself.</a:t>
            </a:r>
            <a:endParaRPr sz="2091">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2091" b="1">
                <a:solidFill>
                  <a:srgbClr val="9900FF"/>
                </a:solidFill>
                <a:latin typeface="Proxima Nova"/>
                <a:ea typeface="Proxima Nova"/>
                <a:cs typeface="Proxima Nova"/>
                <a:sym typeface="Proxima Nova"/>
              </a:rPr>
              <a:t>Use the peer reviews to modify your code and make your project even better</a:t>
            </a:r>
            <a:endParaRPr sz="2091" b="1">
              <a:solidFill>
                <a:srgbClr val="9900FF"/>
              </a:solidFill>
              <a:latin typeface="Proxima Nova"/>
              <a:ea typeface="Proxima Nova"/>
              <a:cs typeface="Proxima Nova"/>
              <a:sym typeface="Proxima Nova"/>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5"/>
          <p:cNvPicPr preferRelativeResize="0"/>
          <p:nvPr/>
        </p:nvPicPr>
        <p:blipFill rotWithShape="1">
          <a:blip r:embed="rId3">
            <a:alphaModFix/>
          </a:blip>
          <a:srcRect b="10849"/>
          <a:stretch/>
        </p:blipFill>
        <p:spPr>
          <a:xfrm>
            <a:off x="4389075" y="1935150"/>
            <a:ext cx="4637626" cy="2755224"/>
          </a:xfrm>
          <a:prstGeom prst="rect">
            <a:avLst/>
          </a:prstGeom>
          <a:noFill/>
          <a:ln>
            <a:noFill/>
          </a:ln>
        </p:spPr>
      </p:pic>
      <p:pic>
        <p:nvPicPr>
          <p:cNvPr id="215" name="Google Shape;215;p35"/>
          <p:cNvPicPr preferRelativeResize="0"/>
          <p:nvPr/>
        </p:nvPicPr>
        <p:blipFill rotWithShape="1">
          <a:blip r:embed="rId3">
            <a:alphaModFix/>
          </a:blip>
          <a:srcRect b="9665"/>
          <a:stretch/>
        </p:blipFill>
        <p:spPr>
          <a:xfrm>
            <a:off x="4257700" y="226025"/>
            <a:ext cx="4637626" cy="2791924"/>
          </a:xfrm>
          <a:prstGeom prst="rect">
            <a:avLst/>
          </a:prstGeom>
          <a:noFill/>
          <a:ln>
            <a:noFill/>
          </a:ln>
        </p:spPr>
      </p:pic>
      <p:sp>
        <p:nvSpPr>
          <p:cNvPr id="216" name="Google Shape;216;p3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And now you have your own remix!</a:t>
            </a:r>
            <a:endParaRPr/>
          </a:p>
        </p:txBody>
      </p:sp>
      <p:sp>
        <p:nvSpPr>
          <p:cNvPr id="217" name="Google Shape;217;p35"/>
          <p:cNvSpPr txBox="1">
            <a:spLocks noGrp="1"/>
          </p:cNvSpPr>
          <p:nvPr>
            <p:ph type="body" idx="1"/>
          </p:nvPr>
        </p:nvSpPr>
        <p:spPr>
          <a:xfrm>
            <a:off x="311700" y="1000075"/>
            <a:ext cx="4260300" cy="3690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3000">
                <a:solidFill>
                  <a:srgbClr val="FF00FF"/>
                </a:solidFill>
                <a:latin typeface="Alegreya ExtraBold"/>
                <a:ea typeface="Alegreya ExtraBold"/>
                <a:cs typeface="Alegreya ExtraBold"/>
                <a:sym typeface="Alegreya ExtraBold"/>
              </a:rPr>
              <a:t>Congratulations!</a:t>
            </a:r>
            <a:endParaRPr sz="3000">
              <a:solidFill>
                <a:srgbClr val="FF00FF"/>
              </a:solidFill>
              <a:latin typeface="Alegreya ExtraBold"/>
              <a:ea typeface="Alegreya ExtraBold"/>
              <a:cs typeface="Alegreya ExtraBold"/>
              <a:sym typeface="Alegreya ExtraBold"/>
            </a:endParaRPr>
          </a:p>
          <a:p>
            <a:pPr marL="0" lvl="0" indent="0" algn="l" rtl="0">
              <a:lnSpc>
                <a:spcPct val="110000"/>
              </a:lnSpc>
              <a:spcBef>
                <a:spcPts val="1200"/>
              </a:spcBef>
              <a:spcAft>
                <a:spcPts val="0"/>
              </a:spcAft>
              <a:buNone/>
            </a:pPr>
            <a:r>
              <a:rPr lang="en">
                <a:latin typeface="Proxima Nova"/>
                <a:ea typeface="Proxima Nova"/>
                <a:cs typeface="Proxima Nova"/>
                <a:sym typeface="Proxima Nova"/>
              </a:rPr>
              <a:t>By completing this remix you have:</a:t>
            </a:r>
            <a:endParaRPr>
              <a:latin typeface="Proxima Nova"/>
              <a:ea typeface="Proxima Nova"/>
              <a:cs typeface="Proxima Nova"/>
              <a:sym typeface="Proxima Nova"/>
            </a:endParaRPr>
          </a:p>
          <a:p>
            <a:pPr marL="457200" lvl="0" indent="-369570" algn="l" rtl="0">
              <a:lnSpc>
                <a:spcPct val="110000"/>
              </a:lnSpc>
              <a:spcBef>
                <a:spcPts val="400"/>
              </a:spcBef>
              <a:spcAft>
                <a:spcPts val="0"/>
              </a:spcAft>
              <a:buSzPct val="100000"/>
              <a:buFont typeface="Proxima Nova"/>
              <a:buChar char="●"/>
            </a:pPr>
            <a:r>
              <a:rPr lang="en">
                <a:latin typeface="Proxima Nova"/>
                <a:ea typeface="Proxima Nova"/>
                <a:cs typeface="Proxima Nova"/>
                <a:sym typeface="Proxima Nova"/>
              </a:rPr>
              <a:t>learned more about programming,</a:t>
            </a:r>
            <a:endParaRPr>
              <a:latin typeface="Proxima Nova"/>
              <a:ea typeface="Proxima Nova"/>
              <a:cs typeface="Proxima Nova"/>
              <a:sym typeface="Proxima Nova"/>
            </a:endParaRPr>
          </a:p>
          <a:p>
            <a:pPr marL="457200" lvl="0" indent="-369570" algn="l" rtl="0">
              <a:lnSpc>
                <a:spcPct val="110000"/>
              </a:lnSpc>
              <a:spcBef>
                <a:spcPts val="400"/>
              </a:spcBef>
              <a:spcAft>
                <a:spcPts val="0"/>
              </a:spcAft>
              <a:buSzPct val="100000"/>
              <a:buFont typeface="Proxima Nova"/>
              <a:buChar char="●"/>
            </a:pPr>
            <a:r>
              <a:rPr lang="en">
                <a:latin typeface="Proxima Nova"/>
                <a:ea typeface="Proxima Nova"/>
                <a:cs typeface="Proxima Nova"/>
                <a:sym typeface="Proxima Nova"/>
              </a:rPr>
              <a:t>practiced the skills and concepts from the missions,</a:t>
            </a:r>
            <a:endParaRPr>
              <a:latin typeface="Proxima Nova"/>
              <a:ea typeface="Proxima Nova"/>
              <a:cs typeface="Proxima Nova"/>
              <a:sym typeface="Proxima Nova"/>
            </a:endParaRPr>
          </a:p>
          <a:p>
            <a:pPr marL="457200" lvl="0" indent="-369570" algn="l" rtl="0">
              <a:lnSpc>
                <a:spcPct val="110000"/>
              </a:lnSpc>
              <a:spcBef>
                <a:spcPts val="400"/>
              </a:spcBef>
              <a:spcAft>
                <a:spcPts val="400"/>
              </a:spcAft>
              <a:buSzPct val="100000"/>
              <a:buFont typeface="Proxima Nova"/>
              <a:buChar char="●"/>
            </a:pPr>
            <a:r>
              <a:rPr lang="en">
                <a:latin typeface="Proxima Nova"/>
                <a:ea typeface="Proxima Nova"/>
                <a:cs typeface="Proxima Nova"/>
                <a:sym typeface="Proxima Nova"/>
              </a:rPr>
              <a:t>been thinking! And problem solving and much more!</a:t>
            </a:r>
            <a:endParaRPr>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311700" y="33587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Mission Reflection</a:t>
            </a:r>
            <a:endParaRPr/>
          </a:p>
        </p:txBody>
      </p:sp>
      <p:sp>
        <p:nvSpPr>
          <p:cNvPr id="223" name="Google Shape;223;p36"/>
          <p:cNvSpPr txBox="1">
            <a:spLocks noGrp="1"/>
          </p:cNvSpPr>
          <p:nvPr>
            <p:ph type="body" idx="1"/>
          </p:nvPr>
        </p:nvSpPr>
        <p:spPr>
          <a:xfrm>
            <a:off x="311700" y="869975"/>
            <a:ext cx="5384400" cy="38976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Font typeface="Proxima Nova"/>
              <a:buChar char="●"/>
            </a:pPr>
            <a:r>
              <a:rPr lang="en" sz="2200">
                <a:latin typeface="Proxima Nova"/>
                <a:ea typeface="Proxima Nova"/>
                <a:cs typeface="Proxima Nova"/>
                <a:sym typeface="Proxima Nova"/>
              </a:rPr>
              <a:t>Wow! Great job!</a:t>
            </a:r>
            <a:endParaRPr sz="2200">
              <a:latin typeface="Proxima Nova"/>
              <a:ea typeface="Proxima Nova"/>
              <a:cs typeface="Proxima Nova"/>
              <a:sym typeface="Proxima Nova"/>
            </a:endParaRPr>
          </a:p>
          <a:p>
            <a:pPr marL="457200" lvl="0" indent="-368300" algn="l" rtl="0">
              <a:spcBef>
                <a:spcPts val="0"/>
              </a:spcBef>
              <a:spcAft>
                <a:spcPts val="0"/>
              </a:spcAft>
              <a:buSzPts val="2200"/>
              <a:buFont typeface="Proxima Nova"/>
              <a:buChar char="●"/>
            </a:pPr>
            <a:r>
              <a:rPr lang="en" sz="2200">
                <a:latin typeface="Proxima Nova"/>
                <a:ea typeface="Proxima Nova"/>
                <a:cs typeface="Proxima Nova"/>
                <a:sym typeface="Proxima Nova"/>
              </a:rPr>
              <a:t>Share your project with your friends!</a:t>
            </a:r>
            <a:endParaRPr sz="2200">
              <a:latin typeface="Proxima Nova"/>
              <a:ea typeface="Proxima Nova"/>
              <a:cs typeface="Proxima Nova"/>
              <a:sym typeface="Proxima Nova"/>
            </a:endParaRPr>
          </a:p>
          <a:p>
            <a:pPr marL="457200" lvl="0" indent="-368300" algn="l" rtl="0">
              <a:spcBef>
                <a:spcPts val="0"/>
              </a:spcBef>
              <a:spcAft>
                <a:spcPts val="0"/>
              </a:spcAft>
              <a:buSzPts val="2200"/>
              <a:buFont typeface="Proxima Nova"/>
              <a:buChar char="●"/>
            </a:pPr>
            <a:r>
              <a:rPr lang="en" sz="2200">
                <a:latin typeface="Proxima Nova"/>
                <a:ea typeface="Proxima Nova"/>
                <a:cs typeface="Proxima Nova"/>
                <a:sym typeface="Proxima Nova"/>
              </a:rPr>
              <a:t>Run projects from other students.</a:t>
            </a:r>
            <a:endParaRPr sz="2200">
              <a:latin typeface="Proxima Nova"/>
              <a:ea typeface="Proxima Nova"/>
              <a:cs typeface="Proxima Nova"/>
              <a:sym typeface="Proxima Nova"/>
            </a:endParaRPr>
          </a:p>
          <a:p>
            <a:pPr marL="457200" lvl="0" indent="-368300" algn="l" rtl="0">
              <a:spcBef>
                <a:spcPts val="0"/>
              </a:spcBef>
              <a:spcAft>
                <a:spcPts val="0"/>
              </a:spcAft>
              <a:buSzPts val="2200"/>
              <a:buFont typeface="Proxima Nova"/>
              <a:buChar char="●"/>
            </a:pPr>
            <a:r>
              <a:rPr lang="en" sz="2200">
                <a:latin typeface="Proxima Nova"/>
                <a:ea typeface="Proxima Nova"/>
                <a:cs typeface="Proxima Nova"/>
                <a:sym typeface="Proxima Nova"/>
              </a:rPr>
              <a:t>Complete the Post-Remix Reflection in the Planning Guide.</a:t>
            </a:r>
            <a:endParaRPr sz="2200">
              <a:latin typeface="Proxima Nova"/>
              <a:ea typeface="Proxima Nova"/>
              <a:cs typeface="Proxima Nova"/>
              <a:sym typeface="Proxima Nova"/>
            </a:endParaRPr>
          </a:p>
          <a:p>
            <a:pPr marL="0" lvl="0" indent="0" algn="l" rtl="0">
              <a:spcBef>
                <a:spcPts val="1200"/>
              </a:spcBef>
              <a:spcAft>
                <a:spcPts val="1200"/>
              </a:spcAft>
              <a:buNone/>
            </a:pPr>
            <a:endParaRPr/>
          </a:p>
        </p:txBody>
      </p:sp>
      <p:pic>
        <p:nvPicPr>
          <p:cNvPr id="224" name="Google Shape;224;p36"/>
          <p:cNvPicPr preferRelativeResize="0"/>
          <p:nvPr/>
        </p:nvPicPr>
        <p:blipFill>
          <a:blip r:embed="rId3">
            <a:alphaModFix/>
          </a:blip>
          <a:stretch>
            <a:fillRect/>
          </a:stretch>
        </p:blipFill>
        <p:spPr>
          <a:xfrm>
            <a:off x="6043450" y="443275"/>
            <a:ext cx="2158912" cy="387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5202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 for a coding remix!</a:t>
            </a:r>
            <a:endParaRPr/>
          </a:p>
        </p:txBody>
      </p:sp>
      <p:sp>
        <p:nvSpPr>
          <p:cNvPr id="76" name="Google Shape;76;p15"/>
          <p:cNvSpPr txBox="1">
            <a:spLocks noGrp="1"/>
          </p:cNvSpPr>
          <p:nvPr>
            <p:ph type="body" idx="1"/>
          </p:nvPr>
        </p:nvSpPr>
        <p:spPr>
          <a:xfrm>
            <a:off x="311700" y="1152475"/>
            <a:ext cx="4444800" cy="37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Proxima Nova"/>
                <a:ea typeface="Proxima Nova"/>
                <a:cs typeface="Proxima Nova"/>
                <a:sym typeface="Proxima Nova"/>
              </a:rPr>
              <a:t>You can do the same thing with your mission projects!</a:t>
            </a:r>
            <a:endParaRPr>
              <a:latin typeface="Proxima Nova"/>
              <a:ea typeface="Proxima Nova"/>
              <a:cs typeface="Proxima Nova"/>
              <a:sym typeface="Proxima Nova"/>
            </a:endParaRPr>
          </a:p>
          <a:p>
            <a:pPr marL="457200" lvl="0" indent="-381000" algn="l" rtl="0">
              <a:spcBef>
                <a:spcPts val="1200"/>
              </a:spcBef>
              <a:spcAft>
                <a:spcPts val="0"/>
              </a:spcAft>
              <a:buSzPts val="2400"/>
              <a:buFont typeface="Proxima Nova"/>
              <a:buChar char="●"/>
            </a:pPr>
            <a:r>
              <a:rPr lang="en">
                <a:latin typeface="Proxima Nova"/>
                <a:ea typeface="Proxima Nova"/>
                <a:cs typeface="Proxima Nova"/>
                <a:sym typeface="Proxima Nova"/>
              </a:rPr>
              <a:t>A new program is created by adding new code and parts of code from programs you already created.</a:t>
            </a:r>
            <a:endParaRPr>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a:latin typeface="Proxima Nova"/>
                <a:ea typeface="Proxima Nova"/>
                <a:cs typeface="Proxima Nova"/>
                <a:sym typeface="Proxima Nova"/>
              </a:rPr>
              <a:t>Or use a similar idea in a different way.</a:t>
            </a:r>
            <a:endParaRPr>
              <a:latin typeface="Proxima Nova"/>
              <a:ea typeface="Proxima Nova"/>
              <a:cs typeface="Proxima Nova"/>
              <a:sym typeface="Proxima Nova"/>
            </a:endParaRPr>
          </a:p>
        </p:txBody>
      </p:sp>
      <p:pic>
        <p:nvPicPr>
          <p:cNvPr id="77" name="Google Shape;77;p15"/>
          <p:cNvPicPr preferRelativeResize="0"/>
          <p:nvPr/>
        </p:nvPicPr>
        <p:blipFill>
          <a:blip r:embed="rId3">
            <a:alphaModFix/>
          </a:blip>
          <a:stretch>
            <a:fillRect/>
          </a:stretch>
        </p:blipFill>
        <p:spPr>
          <a:xfrm>
            <a:off x="4963725" y="1210725"/>
            <a:ext cx="3830400" cy="255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44448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Remix</a:t>
            </a:r>
            <a:endParaRPr/>
          </a:p>
        </p:txBody>
      </p:sp>
      <p:sp>
        <p:nvSpPr>
          <p:cNvPr id="83" name="Google Shape;83;p16"/>
          <p:cNvSpPr txBox="1">
            <a:spLocks noGrp="1"/>
          </p:cNvSpPr>
          <p:nvPr>
            <p:ph type="body" idx="1"/>
          </p:nvPr>
        </p:nvSpPr>
        <p:spPr>
          <a:xfrm>
            <a:off x="311700" y="1000075"/>
            <a:ext cx="4444800" cy="377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Proxima Nova"/>
                <a:ea typeface="Proxima Nova"/>
                <a:cs typeface="Proxima Nova"/>
                <a:sym typeface="Proxima Nova"/>
              </a:rPr>
              <a:t>Creating a remix will let you:</a:t>
            </a:r>
            <a:endParaRPr>
              <a:latin typeface="Proxima Nova"/>
              <a:ea typeface="Proxima Nova"/>
              <a:cs typeface="Proxima Nova"/>
              <a:sym typeface="Proxima Nova"/>
            </a:endParaRPr>
          </a:p>
          <a:p>
            <a:pPr marL="457200" lvl="0" indent="-361435" algn="l" rtl="0">
              <a:spcBef>
                <a:spcPts val="1200"/>
              </a:spcBef>
              <a:spcAft>
                <a:spcPts val="0"/>
              </a:spcAft>
              <a:buSzPts val="2092"/>
              <a:buFont typeface="Proxima Nova"/>
              <a:buChar char="●"/>
            </a:pPr>
            <a:r>
              <a:rPr lang="en" sz="2091">
                <a:latin typeface="Proxima Nova"/>
                <a:ea typeface="Proxima Nova"/>
                <a:cs typeface="Proxima Nova"/>
                <a:sym typeface="Proxima Nova"/>
              </a:rPr>
              <a:t>Improve your skills and practice the concepts from the mission.</a:t>
            </a:r>
            <a:endParaRPr sz="2091">
              <a:latin typeface="Proxima Nova"/>
              <a:ea typeface="Proxima Nova"/>
              <a:cs typeface="Proxima Nova"/>
              <a:sym typeface="Proxima Nova"/>
            </a:endParaRPr>
          </a:p>
          <a:p>
            <a:pPr marL="457200" lvl="0" indent="-361435" algn="l" rtl="0">
              <a:spcBef>
                <a:spcPts val="0"/>
              </a:spcBef>
              <a:spcAft>
                <a:spcPts val="0"/>
              </a:spcAft>
              <a:buSzPts val="2092"/>
              <a:buFont typeface="Proxima Nova"/>
              <a:buChar char="●"/>
            </a:pPr>
            <a:r>
              <a:rPr lang="en" sz="2091">
                <a:latin typeface="Proxima Nova"/>
                <a:ea typeface="Proxima Nova"/>
                <a:cs typeface="Proxima Nova"/>
                <a:sym typeface="Proxima Nova"/>
              </a:rPr>
              <a:t>Be creative.</a:t>
            </a:r>
            <a:endParaRPr sz="2091">
              <a:latin typeface="Proxima Nova"/>
              <a:ea typeface="Proxima Nova"/>
              <a:cs typeface="Proxima Nova"/>
              <a:sym typeface="Proxima Nova"/>
            </a:endParaRPr>
          </a:p>
          <a:p>
            <a:pPr marL="457200" lvl="0" indent="-361435" algn="l" rtl="0">
              <a:spcBef>
                <a:spcPts val="0"/>
              </a:spcBef>
              <a:spcAft>
                <a:spcPts val="0"/>
              </a:spcAft>
              <a:buSzPts val="2092"/>
              <a:buFont typeface="Proxima Nova"/>
              <a:buChar char="●"/>
            </a:pPr>
            <a:r>
              <a:rPr lang="en" sz="2091">
                <a:latin typeface="Proxima Nova"/>
                <a:ea typeface="Proxima Nova"/>
                <a:cs typeface="Proxima Nova"/>
                <a:sym typeface="Proxima Nova"/>
              </a:rPr>
              <a:t>Remember code from earlier programs and missions.</a:t>
            </a:r>
            <a:endParaRPr sz="2091">
              <a:latin typeface="Proxima Nova"/>
              <a:ea typeface="Proxima Nova"/>
              <a:cs typeface="Proxima Nova"/>
              <a:sym typeface="Proxima Nova"/>
            </a:endParaRPr>
          </a:p>
          <a:p>
            <a:pPr marL="457200" lvl="0" indent="-361435" algn="l" rtl="0">
              <a:spcBef>
                <a:spcPts val="0"/>
              </a:spcBef>
              <a:spcAft>
                <a:spcPts val="0"/>
              </a:spcAft>
              <a:buSzPts val="2092"/>
              <a:buFont typeface="Proxima Nova"/>
              <a:buChar char="●"/>
            </a:pPr>
            <a:r>
              <a:rPr lang="en" sz="2091">
                <a:latin typeface="Proxima Nova"/>
                <a:ea typeface="Proxima Nova"/>
                <a:cs typeface="Proxima Nova"/>
                <a:sym typeface="Proxima Nova"/>
              </a:rPr>
              <a:t>Work with other students.</a:t>
            </a:r>
            <a:endParaRPr sz="2091">
              <a:latin typeface="Proxima Nova"/>
              <a:ea typeface="Proxima Nova"/>
              <a:cs typeface="Proxima Nova"/>
              <a:sym typeface="Proxima Nova"/>
            </a:endParaRPr>
          </a:p>
          <a:p>
            <a:pPr marL="457200" lvl="0" indent="-361435" algn="l" rtl="0">
              <a:spcBef>
                <a:spcPts val="0"/>
              </a:spcBef>
              <a:spcAft>
                <a:spcPts val="0"/>
              </a:spcAft>
              <a:buSzPts val="2092"/>
              <a:buFont typeface="Proxima Nova"/>
              <a:buChar char="●"/>
            </a:pPr>
            <a:r>
              <a:rPr lang="en" sz="2091">
                <a:latin typeface="Proxima Nova"/>
                <a:ea typeface="Proxima Nova"/>
                <a:cs typeface="Proxima Nova"/>
                <a:sym typeface="Proxima Nova"/>
              </a:rPr>
              <a:t>Design an original program and write the code all on your own.</a:t>
            </a:r>
            <a:endParaRPr sz="2091">
              <a:latin typeface="Proxima Nova"/>
              <a:ea typeface="Proxima Nova"/>
              <a:cs typeface="Proxima Nova"/>
              <a:sym typeface="Proxima Nova"/>
            </a:endParaRPr>
          </a:p>
        </p:txBody>
      </p:sp>
      <p:pic>
        <p:nvPicPr>
          <p:cNvPr id="84" name="Google Shape;84;p16"/>
          <p:cNvPicPr preferRelativeResize="0"/>
          <p:nvPr/>
        </p:nvPicPr>
        <p:blipFill rotWithShape="1">
          <a:blip r:embed="rId3">
            <a:alphaModFix/>
          </a:blip>
          <a:srcRect l="5782" r="4571" b="15654"/>
          <a:stretch/>
        </p:blipFill>
        <p:spPr>
          <a:xfrm>
            <a:off x="4912825" y="1130849"/>
            <a:ext cx="3839225" cy="2649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426100" y="126475"/>
            <a:ext cx="3957900" cy="14646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90" name="Google Shape;90;p17"/>
          <p:cNvSpPr txBox="1">
            <a:spLocks noGrp="1"/>
          </p:cNvSpPr>
          <p:nvPr>
            <p:ph type="body" idx="1"/>
          </p:nvPr>
        </p:nvSpPr>
        <p:spPr>
          <a:xfrm>
            <a:off x="329875" y="1147975"/>
            <a:ext cx="5268000" cy="377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Proxima Nova"/>
                <a:ea typeface="Proxima Nova"/>
                <a:cs typeface="Proxima Nova"/>
                <a:sym typeface="Proxima Nova"/>
              </a:rPr>
              <a:t>Getting Started</a:t>
            </a:r>
            <a:endParaRPr>
              <a:latin typeface="Proxima Nova"/>
              <a:ea typeface="Proxima Nova"/>
              <a:cs typeface="Proxima Nova"/>
              <a:sym typeface="Proxima Nova"/>
            </a:endParaRPr>
          </a:p>
          <a:p>
            <a:pPr marL="457200" lvl="0" indent="-368300" algn="l" rtl="0">
              <a:spcBef>
                <a:spcPts val="1200"/>
              </a:spcBef>
              <a:spcAft>
                <a:spcPts val="0"/>
              </a:spcAft>
              <a:buSzPts val="2200"/>
              <a:buFont typeface="Proxima Nova"/>
              <a:buChar char="●"/>
            </a:pPr>
            <a:r>
              <a:rPr lang="en" sz="2200">
                <a:latin typeface="Proxima Nova"/>
                <a:ea typeface="Proxima Nova"/>
                <a:cs typeface="Proxima Nova"/>
                <a:sym typeface="Proxima Nova"/>
              </a:rPr>
              <a:t>Open your programs from </a:t>
            </a:r>
            <a:br>
              <a:rPr lang="en" sz="2200">
                <a:latin typeface="Proxima Nova"/>
                <a:ea typeface="Proxima Nova"/>
                <a:cs typeface="Proxima Nova"/>
                <a:sym typeface="Proxima Nova"/>
              </a:rPr>
            </a:br>
            <a:r>
              <a:rPr lang="en" sz="2200">
                <a:latin typeface="Proxima Nova"/>
                <a:ea typeface="Proxima Nova"/>
                <a:cs typeface="Proxima Nova"/>
                <a:sym typeface="Proxima Nova"/>
              </a:rPr>
              <a:t>Mission 3, Mission 4 and Mission 5:</a:t>
            </a:r>
            <a:endParaRPr sz="2200">
              <a:latin typeface="Proxima Nova"/>
              <a:ea typeface="Proxima Nova"/>
              <a:cs typeface="Proxima Nova"/>
              <a:sym typeface="Proxima Nova"/>
            </a:endParaRPr>
          </a:p>
          <a:p>
            <a:pPr marL="914400" lvl="1" indent="-342900" algn="l" rtl="0">
              <a:spcBef>
                <a:spcPts val="0"/>
              </a:spcBef>
              <a:spcAft>
                <a:spcPts val="0"/>
              </a:spcAft>
              <a:buSzPts val="1800"/>
              <a:buFont typeface="Proxima Nova"/>
              <a:buChar char="○"/>
            </a:pPr>
            <a:r>
              <a:rPr lang="en">
                <a:latin typeface="Proxima Nova"/>
                <a:ea typeface="Proxima Nova"/>
                <a:cs typeface="Proxima Nova"/>
                <a:sym typeface="Proxima Nova"/>
              </a:rPr>
              <a:t>Pixels1_functions</a:t>
            </a:r>
            <a:endParaRPr>
              <a:latin typeface="Proxima Nova"/>
              <a:ea typeface="Proxima Nova"/>
              <a:cs typeface="Proxima Nova"/>
              <a:sym typeface="Proxima Nova"/>
            </a:endParaRPr>
          </a:p>
          <a:p>
            <a:pPr marL="914400" lvl="1" indent="-342900" algn="l" rtl="0">
              <a:spcBef>
                <a:spcPts val="0"/>
              </a:spcBef>
              <a:spcAft>
                <a:spcPts val="0"/>
              </a:spcAft>
              <a:buSzPts val="1800"/>
              <a:buFont typeface="Proxima Nova"/>
              <a:buChar char="○"/>
            </a:pPr>
            <a:r>
              <a:rPr lang="en">
                <a:latin typeface="Proxima Nova"/>
                <a:ea typeface="Proxima Nova"/>
                <a:cs typeface="Proxima Nova"/>
                <a:sym typeface="Proxima Nova"/>
              </a:rPr>
              <a:t>Display_functions</a:t>
            </a:r>
            <a:endParaRPr>
              <a:latin typeface="Proxima Nova"/>
              <a:ea typeface="Proxima Nova"/>
              <a:cs typeface="Proxima Nova"/>
              <a:sym typeface="Proxima Nova"/>
            </a:endParaRPr>
          </a:p>
          <a:p>
            <a:pPr marL="914400" lvl="1" indent="-342900" algn="l" rtl="0">
              <a:spcBef>
                <a:spcPts val="0"/>
              </a:spcBef>
              <a:spcAft>
                <a:spcPts val="0"/>
              </a:spcAft>
              <a:buSzPts val="1800"/>
              <a:buFont typeface="Proxima Nova"/>
              <a:buChar char="○"/>
            </a:pPr>
            <a:r>
              <a:rPr lang="en">
                <a:latin typeface="Proxima Nova"/>
                <a:ea typeface="Proxima Nova"/>
                <a:cs typeface="Proxima Nova"/>
                <a:sym typeface="Proxima Nova"/>
              </a:rPr>
              <a:t>Music1</a:t>
            </a:r>
            <a:endParaRPr>
              <a:latin typeface="Proxima Nova"/>
              <a:ea typeface="Proxima Nova"/>
              <a:cs typeface="Proxima Nova"/>
              <a:sym typeface="Proxima Nova"/>
            </a:endParaRPr>
          </a:p>
          <a:p>
            <a:pPr marL="457200" lvl="0" indent="-368300" algn="l" rtl="0">
              <a:spcBef>
                <a:spcPts val="0"/>
              </a:spcBef>
              <a:spcAft>
                <a:spcPts val="0"/>
              </a:spcAft>
              <a:buSzPts val="2200"/>
              <a:buChar char="●"/>
            </a:pPr>
            <a:r>
              <a:rPr lang="en" sz="2200">
                <a:latin typeface="Proxima Nova"/>
                <a:ea typeface="Proxima Nova"/>
                <a:cs typeface="Proxima Nova"/>
                <a:sym typeface="Proxima Nova"/>
              </a:rPr>
              <a:t>Review what each program does.</a:t>
            </a:r>
            <a:endParaRPr sz="2200">
              <a:latin typeface="Proxima Nova"/>
              <a:ea typeface="Proxima Nova"/>
              <a:cs typeface="Proxima Nova"/>
              <a:sym typeface="Proxima Nova"/>
            </a:endParaRPr>
          </a:p>
          <a:p>
            <a:pPr marL="457200" lvl="0" indent="-368300" algn="l" rtl="0">
              <a:spcBef>
                <a:spcPts val="0"/>
              </a:spcBef>
              <a:spcAft>
                <a:spcPts val="0"/>
              </a:spcAft>
              <a:buSzPts val="2200"/>
              <a:buChar char="●"/>
            </a:pPr>
            <a:r>
              <a:rPr lang="en" sz="2200">
                <a:latin typeface="Proxima Nova"/>
                <a:ea typeface="Proxima Nova"/>
                <a:cs typeface="Proxima Nova"/>
                <a:sym typeface="Proxima Nova"/>
              </a:rPr>
              <a:t>Review the concepts and skills used.</a:t>
            </a:r>
            <a:endParaRPr sz="2200">
              <a:latin typeface="Proxima Nova"/>
              <a:ea typeface="Proxima Nova"/>
              <a:cs typeface="Proxima Nova"/>
              <a:sym typeface="Proxima Nova"/>
            </a:endParaRPr>
          </a:p>
        </p:txBody>
      </p:sp>
      <p:pic>
        <p:nvPicPr>
          <p:cNvPr id="91" name="Google Shape;91;p17"/>
          <p:cNvPicPr preferRelativeResize="0"/>
          <p:nvPr/>
        </p:nvPicPr>
        <p:blipFill>
          <a:blip r:embed="rId3">
            <a:alphaModFix/>
          </a:blip>
          <a:stretch>
            <a:fillRect/>
          </a:stretch>
        </p:blipFill>
        <p:spPr>
          <a:xfrm>
            <a:off x="5466028" y="1310750"/>
            <a:ext cx="3217897" cy="2066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426100" y="126475"/>
            <a:ext cx="3957900" cy="14646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97" name="Google Shape;97;p18"/>
          <p:cNvSpPr txBox="1">
            <a:spLocks noGrp="1"/>
          </p:cNvSpPr>
          <p:nvPr>
            <p:ph type="body" idx="1"/>
          </p:nvPr>
        </p:nvSpPr>
        <p:spPr>
          <a:xfrm>
            <a:off x="329875" y="1147975"/>
            <a:ext cx="5659200" cy="37725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b="1">
                <a:latin typeface="Proxima Nova"/>
                <a:ea typeface="Proxima Nova"/>
                <a:cs typeface="Proxima Nova"/>
                <a:sym typeface="Proxima Nova"/>
              </a:rPr>
              <a:t>For Example:</a:t>
            </a:r>
            <a:endParaRPr>
              <a:latin typeface="Proxima Nova"/>
              <a:ea typeface="Proxima Nova"/>
              <a:cs typeface="Proxima Nova"/>
              <a:sym typeface="Proxima Nova"/>
            </a:endParaRPr>
          </a:p>
          <a:p>
            <a:pPr marL="0" lvl="0" indent="0" algn="l" rtl="0">
              <a:spcBef>
                <a:spcPts val="1200"/>
              </a:spcBef>
              <a:spcAft>
                <a:spcPts val="0"/>
              </a:spcAft>
              <a:buNone/>
            </a:pPr>
            <a:r>
              <a:rPr lang="en" sz="2200">
                <a:latin typeface="Proxima Nova"/>
                <a:ea typeface="Proxima Nova"/>
                <a:cs typeface="Proxima Nova"/>
                <a:sym typeface="Proxima Nova"/>
              </a:rPr>
              <a:t>The Mission 4 Project:</a:t>
            </a:r>
            <a:endParaRPr sz="2200">
              <a:latin typeface="Proxima Nova"/>
              <a:ea typeface="Proxima Nova"/>
              <a:cs typeface="Proxima Nova"/>
              <a:sym typeface="Proxima Nova"/>
            </a:endParaRPr>
          </a:p>
          <a:p>
            <a:pPr marL="457200" lvl="0" indent="-368300" algn="l" rtl="0">
              <a:spcBef>
                <a:spcPts val="1200"/>
              </a:spcBef>
              <a:spcAft>
                <a:spcPts val="0"/>
              </a:spcAft>
              <a:buSzPts val="2200"/>
              <a:buFont typeface="Proxima Nova"/>
              <a:buChar char="●"/>
            </a:pPr>
            <a:r>
              <a:rPr lang="en" sz="2200">
                <a:latin typeface="Proxima Nova"/>
                <a:ea typeface="Proxima Nova"/>
                <a:cs typeface="Proxima Nova"/>
                <a:sym typeface="Proxima Nova"/>
              </a:rPr>
              <a:t>The final project played a game by asking the user to press buttons in order in under 1 second.</a:t>
            </a:r>
            <a:endParaRPr sz="2200">
              <a:latin typeface="Proxima Nova"/>
              <a:ea typeface="Proxima Nova"/>
              <a:cs typeface="Proxima Nova"/>
              <a:sym typeface="Proxima Nova"/>
            </a:endParaRPr>
          </a:p>
          <a:p>
            <a:pPr marL="0" lvl="0" indent="0" algn="l" rtl="0">
              <a:spcBef>
                <a:spcPts val="1200"/>
              </a:spcBef>
              <a:spcAft>
                <a:spcPts val="0"/>
              </a:spcAft>
              <a:buNone/>
            </a:pPr>
            <a:r>
              <a:rPr lang="en" sz="2200">
                <a:latin typeface="Proxima Nova"/>
                <a:ea typeface="Proxima Nova"/>
                <a:cs typeface="Proxima Nova"/>
                <a:sym typeface="Proxima Nova"/>
              </a:rPr>
              <a:t>Concepts and skills used:</a:t>
            </a:r>
            <a:endParaRPr sz="2200">
              <a:latin typeface="Proxima Nova"/>
              <a:ea typeface="Proxima Nova"/>
              <a:cs typeface="Proxima Nova"/>
              <a:sym typeface="Proxima Nova"/>
            </a:endParaRPr>
          </a:p>
          <a:p>
            <a:pPr marL="457200" lvl="0" indent="-368300" algn="l" rtl="0">
              <a:spcBef>
                <a:spcPts val="1200"/>
              </a:spcBef>
              <a:spcAft>
                <a:spcPts val="0"/>
              </a:spcAft>
              <a:buSzPts val="2200"/>
              <a:buFont typeface="Proxima Nova"/>
              <a:buChar char="●"/>
            </a:pPr>
            <a:r>
              <a:rPr lang="en" sz="2200">
                <a:latin typeface="Proxima Nova"/>
                <a:ea typeface="Proxima Nova"/>
                <a:cs typeface="Proxima Nova"/>
                <a:sym typeface="Proxima Nova"/>
              </a:rPr>
              <a:t>Print text strings</a:t>
            </a:r>
            <a:endParaRPr sz="2200">
              <a:latin typeface="Proxima Nova"/>
              <a:ea typeface="Proxima Nova"/>
              <a:cs typeface="Proxima Nova"/>
              <a:sym typeface="Proxima Nova"/>
            </a:endParaRPr>
          </a:p>
          <a:p>
            <a:pPr marL="457200" lvl="0" indent="-368300" algn="l" rtl="0">
              <a:spcBef>
                <a:spcPts val="0"/>
              </a:spcBef>
              <a:spcAft>
                <a:spcPts val="0"/>
              </a:spcAft>
              <a:buSzPts val="2200"/>
              <a:buFont typeface="Proxima Nova"/>
              <a:buChar char="●"/>
            </a:pPr>
            <a:r>
              <a:rPr lang="en" sz="2200">
                <a:latin typeface="Proxima Nova"/>
                <a:ea typeface="Proxima Nova"/>
                <a:cs typeface="Proxima Nova"/>
                <a:sym typeface="Proxima Nova"/>
              </a:rPr>
              <a:t>Program a button press using if:</a:t>
            </a:r>
            <a:endParaRPr sz="2200">
              <a:latin typeface="Proxima Nova"/>
              <a:ea typeface="Proxima Nova"/>
              <a:cs typeface="Proxima Nova"/>
              <a:sym typeface="Proxima Nova"/>
            </a:endParaRPr>
          </a:p>
          <a:p>
            <a:pPr marL="457200" lvl="0" indent="-368300" algn="l" rtl="0">
              <a:spcBef>
                <a:spcPts val="0"/>
              </a:spcBef>
              <a:spcAft>
                <a:spcPts val="0"/>
              </a:spcAft>
              <a:buSzPts val="2200"/>
              <a:buFont typeface="Proxima Nova"/>
              <a:buChar char="●"/>
            </a:pPr>
            <a:r>
              <a:rPr lang="en" sz="2200">
                <a:latin typeface="Proxima Nova"/>
                <a:ea typeface="Proxima Nova"/>
                <a:cs typeface="Proxima Nova"/>
                <a:sym typeface="Proxima Nova"/>
              </a:rPr>
              <a:t>Convert between string and integer</a:t>
            </a:r>
            <a:endParaRPr sz="2200">
              <a:latin typeface="Proxima Nova"/>
              <a:ea typeface="Proxima Nova"/>
              <a:cs typeface="Proxima Nova"/>
              <a:sym typeface="Proxima Nova"/>
            </a:endParaRPr>
          </a:p>
        </p:txBody>
      </p:sp>
      <p:pic>
        <p:nvPicPr>
          <p:cNvPr id="98" name="Google Shape;98;p18"/>
          <p:cNvPicPr preferRelativeResize="0"/>
          <p:nvPr/>
        </p:nvPicPr>
        <p:blipFill>
          <a:blip r:embed="rId3">
            <a:alphaModFix/>
          </a:blip>
          <a:stretch>
            <a:fillRect/>
          </a:stretch>
        </p:blipFill>
        <p:spPr>
          <a:xfrm>
            <a:off x="6475550" y="243450"/>
            <a:ext cx="2274525" cy="4821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426100" y="126475"/>
            <a:ext cx="3957900" cy="14646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04" name="Google Shape;104;p19"/>
          <p:cNvSpPr txBox="1">
            <a:spLocks noGrp="1"/>
          </p:cNvSpPr>
          <p:nvPr>
            <p:ph type="body" idx="1"/>
          </p:nvPr>
        </p:nvSpPr>
        <p:spPr>
          <a:xfrm>
            <a:off x="329875" y="1147975"/>
            <a:ext cx="8371200" cy="197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68300" algn="l" rtl="0">
              <a:spcBef>
                <a:spcPts val="1200"/>
              </a:spcBef>
              <a:spcAft>
                <a:spcPts val="0"/>
              </a:spcAft>
              <a:buSzPts val="2200"/>
              <a:buChar char="●"/>
            </a:pPr>
            <a:r>
              <a:rPr lang="en" sz="2200">
                <a:latin typeface="Proxima Nova"/>
                <a:ea typeface="Proxima Nova"/>
                <a:cs typeface="Proxima Nova"/>
                <a:sym typeface="Proxima Nova"/>
              </a:rPr>
              <a:t>Fill out the information in the Planning Guide for</a:t>
            </a:r>
            <a:r>
              <a:rPr lang="en" sz="2200" b="1">
                <a:latin typeface="Proxima Nova"/>
                <a:ea typeface="Proxima Nova"/>
                <a:cs typeface="Proxima Nova"/>
                <a:sym typeface="Proxima Nova"/>
              </a:rPr>
              <a:t> Step 1</a:t>
            </a:r>
            <a:endParaRPr sz="2200">
              <a:latin typeface="Proxima Nova"/>
              <a:ea typeface="Proxima Nova"/>
              <a:cs typeface="Proxima Nova"/>
              <a:sym typeface="Proxima Nova"/>
            </a:endParaRPr>
          </a:p>
        </p:txBody>
      </p:sp>
      <p:pic>
        <p:nvPicPr>
          <p:cNvPr id="105" name="Google Shape;105;p19"/>
          <p:cNvPicPr preferRelativeResize="0"/>
          <p:nvPr/>
        </p:nvPicPr>
        <p:blipFill>
          <a:blip r:embed="rId3">
            <a:alphaModFix/>
          </a:blip>
          <a:stretch>
            <a:fillRect/>
          </a:stretch>
        </p:blipFill>
        <p:spPr>
          <a:xfrm>
            <a:off x="836575" y="2234125"/>
            <a:ext cx="6740625" cy="2459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11" name="Google Shape;111;p20"/>
          <p:cNvSpPr txBox="1"/>
          <p:nvPr/>
        </p:nvSpPr>
        <p:spPr>
          <a:xfrm>
            <a:off x="517200" y="1211375"/>
            <a:ext cx="49098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457200" lvl="0" indent="-368300" algn="l" rtl="0">
              <a:lnSpc>
                <a:spcPct val="115000"/>
              </a:lnSpc>
              <a:spcBef>
                <a:spcPts val="120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Read through remix ideas for each mission.</a:t>
            </a:r>
            <a:endParaRPr sz="2200">
              <a:solidFill>
                <a:srgbClr val="434343"/>
              </a:solidFill>
              <a:latin typeface="Proxima Nova"/>
              <a:ea typeface="Proxima Nova"/>
              <a:cs typeface="Proxima Nova"/>
              <a:sym typeface="Proxima Nova"/>
            </a:endParaRPr>
          </a:p>
          <a:p>
            <a:pPr marL="457200" lvl="0" indent="-368300" algn="l" rtl="0">
              <a:lnSpc>
                <a:spcPct val="115000"/>
              </a:lnSpc>
              <a:spcBef>
                <a:spcPts val="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Read through Unit 1 Remix suggestions.</a:t>
            </a:r>
            <a:endParaRPr sz="2200">
              <a:solidFill>
                <a:srgbClr val="434343"/>
              </a:solidFill>
              <a:latin typeface="Proxima Nova"/>
              <a:ea typeface="Proxima Nova"/>
              <a:cs typeface="Proxima Nova"/>
              <a:sym typeface="Proxima Nova"/>
            </a:endParaRPr>
          </a:p>
          <a:p>
            <a:pPr marL="457200" lvl="0" indent="-368300" algn="l" rtl="0">
              <a:lnSpc>
                <a:spcPct val="115000"/>
              </a:lnSpc>
              <a:spcBef>
                <a:spcPts val="0"/>
              </a:spcBef>
              <a:spcAft>
                <a:spcPts val="0"/>
              </a:spcAft>
              <a:buClr>
                <a:srgbClr val="434343"/>
              </a:buClr>
              <a:buSzPts val="2200"/>
              <a:buFont typeface="Proxima Nova"/>
              <a:buChar char="●"/>
            </a:pPr>
            <a:r>
              <a:rPr lang="en" sz="2200">
                <a:solidFill>
                  <a:srgbClr val="434343"/>
                </a:solidFill>
                <a:latin typeface="Proxima Nova"/>
                <a:ea typeface="Proxima Nova"/>
                <a:cs typeface="Proxima Nova"/>
                <a:sym typeface="Proxima Nova"/>
              </a:rPr>
              <a:t>You can use any of these ideas or come up with your own.</a:t>
            </a:r>
            <a:endParaRPr sz="2200">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12" name="Google Shape;112;p20"/>
          <p:cNvPicPr preferRelativeResize="0"/>
          <p:nvPr/>
        </p:nvPicPr>
        <p:blipFill rotWithShape="1">
          <a:blip r:embed="rId3">
            <a:alphaModFix/>
          </a:blip>
          <a:srcRect l="23236"/>
          <a:stretch/>
        </p:blipFill>
        <p:spPr>
          <a:xfrm>
            <a:off x="5941225" y="1211375"/>
            <a:ext cx="2940249" cy="2553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18" name="Google Shape;118;p21"/>
          <p:cNvSpPr txBox="1"/>
          <p:nvPr/>
        </p:nvSpPr>
        <p:spPr>
          <a:xfrm>
            <a:off x="328775" y="1158025"/>
            <a:ext cx="8296800" cy="333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Proxima Nova"/>
                <a:ea typeface="Proxima Nova"/>
                <a:cs typeface="Proxima Nova"/>
                <a:sym typeface="Proxima Nova"/>
              </a:rPr>
              <a:t>Mission 3 Remix Ideas</a:t>
            </a:r>
            <a:endParaRPr sz="2400" b="1">
              <a:solidFill>
                <a:srgbClr val="0000FF"/>
              </a:solidFill>
              <a:latin typeface="Proxima Nova"/>
              <a:ea typeface="Proxima Nova"/>
              <a:cs typeface="Proxima Nova"/>
              <a:sym typeface="Proxima Nova"/>
            </a:endParaRPr>
          </a:p>
          <a:p>
            <a:pPr marL="457200" lvl="0" indent="-342900" algn="l" rtl="0">
              <a:spcBef>
                <a:spcPts val="120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MILD</a:t>
            </a:r>
            <a:r>
              <a:rPr lang="en" sz="1800">
                <a:solidFill>
                  <a:schemeClr val="dk2"/>
                </a:solidFill>
                <a:latin typeface="Proxima Nova"/>
                <a:ea typeface="Proxima Nova"/>
                <a:cs typeface="Proxima Nova"/>
                <a:sym typeface="Proxima Nova"/>
              </a:rPr>
              <a:t>: Select an RGB color for all four pixels and display an image. After a short sleep(delay), select a different RGB color and image. Repeat as many times as you want. Refer to “Using RGB values” for help.</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MEDIUM</a:t>
            </a:r>
            <a:r>
              <a:rPr lang="en" sz="1800">
                <a:solidFill>
                  <a:schemeClr val="dk2"/>
                </a:solidFill>
                <a:latin typeface="Proxima Nova"/>
                <a:ea typeface="Proxima Nova"/>
                <a:cs typeface="Proxima Nova"/>
                <a:sym typeface="Proxima Nova"/>
              </a:rPr>
              <a:t>: Light all pixels with an RGB color. Then turn off the pixels and display an image. Then clear the screen and light the pixels with another RGB color. Repeat as many times as you want.</a:t>
            </a:r>
            <a:endParaRPr sz="1800">
              <a:solidFill>
                <a:schemeClr val="dk2"/>
              </a:solidFill>
              <a:latin typeface="Proxima Nova"/>
              <a:ea typeface="Proxima Nova"/>
              <a:cs typeface="Proxima Nova"/>
              <a:sym typeface="Proxima Nova"/>
            </a:endParaRPr>
          </a:p>
          <a:p>
            <a:pPr marL="457200" lvl="0" indent="-342900" algn="l" rtl="0">
              <a:spcBef>
                <a:spcPts val="0"/>
              </a:spcBef>
              <a:spcAft>
                <a:spcPts val="0"/>
              </a:spcAft>
              <a:buClr>
                <a:schemeClr val="dk2"/>
              </a:buClr>
              <a:buSzPts val="1800"/>
              <a:buFont typeface="Proxima Nova"/>
              <a:buChar char="●"/>
            </a:pPr>
            <a:r>
              <a:rPr lang="en" sz="1800" b="1">
                <a:solidFill>
                  <a:schemeClr val="dk2"/>
                </a:solidFill>
                <a:latin typeface="Proxima Nova"/>
                <a:ea typeface="Proxima Nova"/>
                <a:cs typeface="Proxima Nova"/>
                <a:sym typeface="Proxima Nova"/>
              </a:rPr>
              <a:t>SPICY</a:t>
            </a:r>
            <a:r>
              <a:rPr lang="en" sz="1800">
                <a:solidFill>
                  <a:schemeClr val="dk2"/>
                </a:solidFill>
                <a:latin typeface="Proxima Nova"/>
                <a:ea typeface="Proxima Nova"/>
                <a:cs typeface="Proxima Nova"/>
                <a:sym typeface="Proxima Nova"/>
              </a:rPr>
              <a:t>: Use one of the ideas from Mild or Medium, but instead of using an RGB color that you choose, use random colors. Use the Page 8 challenge for help.</a:t>
            </a: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22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1546</Words>
  <Application>Microsoft Office PowerPoint</Application>
  <PresentationFormat>On-screen Show (16:9)</PresentationFormat>
  <Paragraphs>162</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Montserrat</vt:lpstr>
      <vt:lpstr>Alegreya ExtraBold</vt:lpstr>
      <vt:lpstr>Arial</vt:lpstr>
      <vt:lpstr>Raleway</vt:lpstr>
      <vt:lpstr>Proxima Nova</vt:lpstr>
      <vt:lpstr>Calibri</vt:lpstr>
      <vt:lpstr>Alegreya Black</vt:lpstr>
      <vt:lpstr>Source Sans Pro</vt:lpstr>
      <vt:lpstr>Plum</vt:lpstr>
      <vt:lpstr>CodeX Unit 1 Remix </vt:lpstr>
      <vt:lpstr>Have you heard of music remixes?</vt:lpstr>
      <vt:lpstr>Time for a coding remix!</vt:lpstr>
      <vt:lpstr>Project Remix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now you have your own remix!</vt:lpstr>
      <vt:lpstr>Mission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Jill Jones</cp:lastModifiedBy>
  <cp:revision>1</cp:revision>
  <dcterms:modified xsi:type="dcterms:W3CDTF">2025-05-07T04:33:00Z</dcterms:modified>
</cp:coreProperties>
</file>